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62" r:id="rId4"/>
    <p:sldId id="270" r:id="rId5"/>
    <p:sldId id="266" r:id="rId6"/>
    <p:sldId id="271" r:id="rId7"/>
    <p:sldId id="267" r:id="rId8"/>
    <p:sldId id="268" r:id="rId9"/>
    <p:sldId id="269" r:id="rId10"/>
    <p:sldId id="258" r:id="rId11"/>
    <p:sldId id="259" r:id="rId12"/>
    <p:sldId id="260" r:id="rId13"/>
    <p:sldId id="265" r:id="rId14"/>
    <p:sldId id="261" r:id="rId15"/>
    <p:sldId id="264" r:id="rId16"/>
    <p:sldId id="263"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0000"/>
    <a:srgbClr val="6C00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6" d="100"/>
          <a:sy n="96" d="100"/>
        </p:scale>
        <p:origin x="378"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26860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0197629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2104308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625178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2227306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754784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592739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488974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576128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9409509"/>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0" y="0"/>
            <a:ext cx="5486400" cy="9409509"/>
          </a:xfrm>
          <a:prstGeom prst="rect">
            <a:avLst/>
          </a:prstGeom>
        </p:spPr>
      </p:pic>
      <p:sp>
        <p:nvSpPr>
          <p:cNvPr id="5" name="Text 1"/>
          <p:cNvSpPr/>
          <p:nvPr/>
        </p:nvSpPr>
        <p:spPr>
          <a:xfrm>
            <a:off x="5486400" y="475178"/>
            <a:ext cx="9144000" cy="1426965"/>
          </a:xfrm>
          <a:prstGeom prst="rect">
            <a:avLst/>
          </a:prstGeom>
          <a:noFill/>
          <a:ln/>
        </p:spPr>
        <p:txBody>
          <a:bodyPr wrap="square" rtlCol="0" anchor="t"/>
          <a:lstStyle/>
          <a:p>
            <a:pPr marL="0" indent="0" algn="ctr">
              <a:lnSpc>
                <a:spcPts val="6177"/>
              </a:lnSpc>
              <a:buNone/>
            </a:pPr>
            <a:r>
              <a:rPr lang="en-US" sz="4400" dirty="0">
                <a:solidFill>
                  <a:srgbClr val="FAEBEB"/>
                </a:solidFill>
                <a:latin typeface="Cascadia Mono SemiLight" panose="020B0609020000020004" pitchFamily="49" charset="0"/>
                <a:ea typeface="Dela Gothic One" pitchFamily="34" charset="-122"/>
                <a:cs typeface="Cascadia Mono SemiLight" panose="020B0609020000020004" pitchFamily="49" charset="0"/>
              </a:rPr>
              <a:t>SISTEMA DE AUTOMAÇÃO VEÍCULAR</a:t>
            </a:r>
          </a:p>
          <a:p>
            <a:pPr marL="0" indent="0">
              <a:lnSpc>
                <a:spcPts val="6177"/>
              </a:lnSpc>
              <a:buNone/>
            </a:pPr>
            <a:endParaRPr lang="en-US" sz="3600" dirty="0">
              <a:solidFill>
                <a:srgbClr val="FAEBEB"/>
              </a:solidFill>
              <a:latin typeface="Dela Gothic One" pitchFamily="34" charset="0"/>
              <a:ea typeface="Dela Gothic One" pitchFamily="34" charset="-122"/>
            </a:endParaRPr>
          </a:p>
          <a:p>
            <a:pPr marL="0" indent="0">
              <a:lnSpc>
                <a:spcPts val="6177"/>
              </a:lnSpc>
              <a:buNone/>
            </a:pPr>
            <a:endParaRPr lang="en-US" sz="3600" dirty="0">
              <a:solidFill>
                <a:schemeClr val="bg1"/>
              </a:solidFill>
            </a:endParaRPr>
          </a:p>
        </p:txBody>
      </p:sp>
      <p:sp>
        <p:nvSpPr>
          <p:cNvPr id="6" name="Text 2"/>
          <p:cNvSpPr/>
          <p:nvPr/>
        </p:nvSpPr>
        <p:spPr>
          <a:xfrm>
            <a:off x="6098857" y="4114800"/>
            <a:ext cx="7934325" cy="2212657"/>
          </a:xfrm>
          <a:prstGeom prst="rect">
            <a:avLst/>
          </a:prstGeom>
          <a:noFill/>
          <a:ln/>
        </p:spPr>
        <p:txBody>
          <a:bodyPr wrap="square" rtlCol="0" anchor="t"/>
          <a:lstStyle/>
          <a:p>
            <a:pPr marL="0" indent="0">
              <a:lnSpc>
                <a:spcPts val="2177"/>
              </a:lnSpc>
              <a:buNone/>
            </a:pPr>
            <a:endParaRPr lang="en-US" sz="1361" dirty="0"/>
          </a:p>
        </p:txBody>
      </p:sp>
      <p:sp>
        <p:nvSpPr>
          <p:cNvPr id="11" name="CaixaDeTexto 10">
            <a:extLst>
              <a:ext uri="{FF2B5EF4-FFF2-40B4-BE49-F238E27FC236}">
                <a16:creationId xmlns:a16="http://schemas.microsoft.com/office/drawing/2014/main" id="{F252390B-B3C3-4D87-9D52-C27B4664A6F9}"/>
              </a:ext>
            </a:extLst>
          </p:cNvPr>
          <p:cNvSpPr txBox="1"/>
          <p:nvPr/>
        </p:nvSpPr>
        <p:spPr>
          <a:xfrm>
            <a:off x="6098857" y="2745194"/>
            <a:ext cx="7716534" cy="4493538"/>
          </a:xfrm>
          <a:prstGeom prst="rect">
            <a:avLst/>
          </a:prstGeom>
          <a:noFill/>
        </p:spPr>
        <p:txBody>
          <a:bodyPr wrap="square" rtlCol="0">
            <a:spAutoFit/>
          </a:bodyPr>
          <a:lstStyle/>
          <a:p>
            <a:r>
              <a:rPr lang="pt-BR" sz="4000" dirty="0">
                <a:solidFill>
                  <a:schemeClr val="bg1"/>
                </a:solidFill>
                <a:latin typeface="Cascadia Mono SemiLight" panose="020B0609020000020004" pitchFamily="49" charset="0"/>
                <a:cs typeface="Cascadia Mono SemiLight" panose="020B0609020000020004" pitchFamily="49" charset="0"/>
              </a:rPr>
              <a:t>OBJETIVOS:</a:t>
            </a:r>
          </a:p>
          <a:p>
            <a:endParaRPr lang="pt-BR" sz="3200" dirty="0">
              <a:solidFill>
                <a:schemeClr val="bg1"/>
              </a:solidFill>
              <a:latin typeface="Cascadia Mono SemiLight" panose="020B0609020000020004" pitchFamily="49" charset="0"/>
              <a:cs typeface="Cascadia Mono SemiLight" panose="020B0609020000020004" pitchFamily="49" charset="0"/>
            </a:endParaRPr>
          </a:p>
          <a:p>
            <a:pPr marL="285750" indent="-285750">
              <a:buFont typeface="Arial" panose="020B0604020202020204" pitchFamily="34" charset="0"/>
              <a:buChar char="•"/>
            </a:pPr>
            <a:r>
              <a:rPr lang="pt-BR" sz="2800" dirty="0">
                <a:solidFill>
                  <a:schemeClr val="bg1"/>
                </a:solidFill>
                <a:latin typeface="Cascadia Mono SemiLight" panose="020B0609020000020004" pitchFamily="49" charset="0"/>
                <a:cs typeface="Cascadia Mono SemiLight" panose="020B0609020000020004" pitchFamily="49" charset="0"/>
              </a:rPr>
              <a:t>Facilitar seu dia a dia</a:t>
            </a:r>
          </a:p>
          <a:p>
            <a:pPr marL="285750" indent="-285750">
              <a:buFont typeface="Arial" panose="020B0604020202020204" pitchFamily="34" charset="0"/>
              <a:buChar char="•"/>
            </a:pPr>
            <a:endParaRPr lang="pt-BR" sz="2800" dirty="0">
              <a:solidFill>
                <a:schemeClr val="bg1"/>
              </a:solidFill>
              <a:latin typeface="Cascadia Mono SemiLight" panose="020B0609020000020004" pitchFamily="49" charset="0"/>
              <a:cs typeface="Cascadia Mono SemiLight" panose="020B0609020000020004" pitchFamily="49" charset="0"/>
            </a:endParaRPr>
          </a:p>
          <a:p>
            <a:pPr marL="285750" indent="-285750">
              <a:buFont typeface="Arial" panose="020B0604020202020204" pitchFamily="34" charset="0"/>
              <a:buChar char="•"/>
            </a:pPr>
            <a:r>
              <a:rPr lang="pt-BR" sz="2800" dirty="0">
                <a:solidFill>
                  <a:schemeClr val="bg1"/>
                </a:solidFill>
                <a:latin typeface="Cascadia Mono SemiLight" panose="020B0609020000020004" pitchFamily="49" charset="0"/>
                <a:cs typeface="Cascadia Mono SemiLight" panose="020B0609020000020004" pitchFamily="49" charset="0"/>
              </a:rPr>
              <a:t>Aumentar a sua segurança e de seu carro</a:t>
            </a:r>
          </a:p>
          <a:p>
            <a:pPr marL="285750" indent="-285750">
              <a:buFont typeface="Arial" panose="020B0604020202020204" pitchFamily="34" charset="0"/>
              <a:buChar char="•"/>
            </a:pPr>
            <a:endParaRPr lang="pt-BR" sz="2800" dirty="0">
              <a:solidFill>
                <a:schemeClr val="bg1"/>
              </a:solidFill>
              <a:latin typeface="Cascadia Mono SemiLight" panose="020B0609020000020004" pitchFamily="49" charset="0"/>
              <a:cs typeface="Cascadia Mono SemiLight" panose="020B0609020000020004" pitchFamily="49" charset="0"/>
            </a:endParaRPr>
          </a:p>
          <a:p>
            <a:pPr marL="285750" indent="-285750">
              <a:buFont typeface="Arial" panose="020B0604020202020204" pitchFamily="34" charset="0"/>
              <a:buChar char="•"/>
            </a:pPr>
            <a:r>
              <a:rPr lang="pt-BR" sz="2800" dirty="0">
                <a:solidFill>
                  <a:schemeClr val="bg1"/>
                </a:solidFill>
                <a:latin typeface="Cascadia Mono SemiLight" panose="020B0609020000020004" pitchFamily="49" charset="0"/>
                <a:cs typeface="Cascadia Mono SemiLight" panose="020B0609020000020004" pitchFamily="49" charset="0"/>
              </a:rPr>
              <a:t>Garantir uma melhor conexão entre você e seu veículo</a:t>
            </a:r>
          </a:p>
          <a:p>
            <a:pPr marL="285750" indent="-285750">
              <a:buFont typeface="Arial" panose="020B0604020202020204" pitchFamily="34" charset="0"/>
              <a:buChar char="•"/>
            </a:pPr>
            <a:endParaRPr lang="pt-BR"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995482"/>
            <a:ext cx="6200775" cy="568523"/>
          </a:xfrm>
          <a:prstGeom prst="rect">
            <a:avLst/>
          </a:prstGeom>
          <a:noFill/>
          <a:ln/>
        </p:spPr>
        <p:txBody>
          <a:bodyPr wrap="none" rtlCol="0" anchor="t"/>
          <a:lstStyle/>
          <a:p>
            <a:pPr marL="0" indent="0">
              <a:lnSpc>
                <a:spcPts val="4476"/>
              </a:lnSpc>
              <a:buNone/>
            </a:pPr>
            <a:r>
              <a:rPr lang="en-US" sz="3581" dirty="0">
                <a:solidFill>
                  <a:srgbClr val="FAEBEB"/>
                </a:solidFill>
                <a:latin typeface="Dela Gothic One" pitchFamily="34" charset="0"/>
                <a:ea typeface="Dela Gothic One" pitchFamily="34" charset="-122"/>
                <a:cs typeface="Dela Gothic One" pitchFamily="34" charset="-120"/>
              </a:rPr>
              <a:t>Limitações do Sistema</a:t>
            </a:r>
            <a:endParaRPr lang="en-US" sz="3581" dirty="0"/>
          </a:p>
        </p:txBody>
      </p:sp>
      <p:sp>
        <p:nvSpPr>
          <p:cNvPr id="6" name="Shape 2"/>
          <p:cNvSpPr/>
          <p:nvPr/>
        </p:nvSpPr>
        <p:spPr>
          <a:xfrm>
            <a:off x="6091238" y="2017514"/>
            <a:ext cx="388739" cy="388739"/>
          </a:xfrm>
          <a:prstGeom prst="roundRect">
            <a:avLst>
              <a:gd name="adj" fmla="val 18672"/>
            </a:avLst>
          </a:prstGeom>
          <a:solidFill>
            <a:srgbClr val="740B0B"/>
          </a:solidFill>
          <a:ln w="7620">
            <a:solidFill>
              <a:srgbClr val="8D2424"/>
            </a:solidFill>
            <a:prstDash val="solid"/>
          </a:ln>
        </p:spPr>
      </p:sp>
      <p:sp>
        <p:nvSpPr>
          <p:cNvPr id="7" name="Text 3"/>
          <p:cNvSpPr/>
          <p:nvPr/>
        </p:nvSpPr>
        <p:spPr>
          <a:xfrm>
            <a:off x="6205299" y="2075378"/>
            <a:ext cx="160496"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1</a:t>
            </a:r>
            <a:endParaRPr lang="en-US" sz="2149" dirty="0"/>
          </a:p>
        </p:txBody>
      </p:sp>
      <p:sp>
        <p:nvSpPr>
          <p:cNvPr id="8" name="Text 4"/>
          <p:cNvSpPr/>
          <p:nvPr/>
        </p:nvSpPr>
        <p:spPr>
          <a:xfrm>
            <a:off x="6652736" y="2017514"/>
            <a:ext cx="2936438" cy="284202"/>
          </a:xfrm>
          <a:prstGeom prst="rect">
            <a:avLst/>
          </a:prstGeom>
          <a:noFill/>
          <a:ln/>
        </p:spPr>
        <p:txBody>
          <a:bodyPr wrap="none" rtlCol="0" anchor="t"/>
          <a:lstStyle/>
          <a:p>
            <a:pPr marL="0" indent="0">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Autonomia da Bateria</a:t>
            </a:r>
            <a:endParaRPr lang="en-US" sz="1791" dirty="0"/>
          </a:p>
        </p:txBody>
      </p:sp>
      <p:sp>
        <p:nvSpPr>
          <p:cNvPr id="9" name="Text 5"/>
          <p:cNvSpPr/>
          <p:nvPr/>
        </p:nvSpPr>
        <p:spPr>
          <a:xfrm>
            <a:off x="6652736" y="2405301"/>
            <a:ext cx="7372826" cy="1106329"/>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A autonomia da bateria dos dispositivos Bluetooth e o tempo de vida útil das baterias dos rastreadores por satélite podem afetar a funcionalidade do sistema. É crucial garantir que a bateria tenha autonomia suficiente para garantir a operação contínua e eficiente do sistema.</a:t>
            </a:r>
            <a:endParaRPr lang="en-US" sz="1361" dirty="0"/>
          </a:p>
        </p:txBody>
      </p:sp>
      <p:sp>
        <p:nvSpPr>
          <p:cNvPr id="10" name="Shape 6"/>
          <p:cNvSpPr/>
          <p:nvPr/>
        </p:nvSpPr>
        <p:spPr>
          <a:xfrm>
            <a:off x="6091238" y="3878699"/>
            <a:ext cx="388739" cy="388739"/>
          </a:xfrm>
          <a:prstGeom prst="roundRect">
            <a:avLst>
              <a:gd name="adj" fmla="val 18672"/>
            </a:avLst>
          </a:prstGeom>
          <a:solidFill>
            <a:srgbClr val="740B0B"/>
          </a:solidFill>
          <a:ln w="7620">
            <a:solidFill>
              <a:srgbClr val="8D2424"/>
            </a:solidFill>
            <a:prstDash val="solid"/>
          </a:ln>
        </p:spPr>
      </p:sp>
      <p:sp>
        <p:nvSpPr>
          <p:cNvPr id="11" name="Text 7"/>
          <p:cNvSpPr/>
          <p:nvPr/>
        </p:nvSpPr>
        <p:spPr>
          <a:xfrm>
            <a:off x="6171724" y="3936563"/>
            <a:ext cx="227767"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2</a:t>
            </a:r>
            <a:endParaRPr lang="en-US" sz="2149" dirty="0"/>
          </a:p>
        </p:txBody>
      </p:sp>
      <p:sp>
        <p:nvSpPr>
          <p:cNvPr id="12" name="Text 8"/>
          <p:cNvSpPr/>
          <p:nvPr/>
        </p:nvSpPr>
        <p:spPr>
          <a:xfrm>
            <a:off x="6652736" y="3878699"/>
            <a:ext cx="2519601" cy="284202"/>
          </a:xfrm>
          <a:prstGeom prst="rect">
            <a:avLst/>
          </a:prstGeom>
          <a:noFill/>
          <a:ln/>
        </p:spPr>
        <p:txBody>
          <a:bodyPr wrap="none" rtlCol="0" anchor="t"/>
          <a:lstStyle/>
          <a:p>
            <a:pPr marL="0" indent="0">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Cobertura do Sinal</a:t>
            </a:r>
            <a:endParaRPr lang="en-US" sz="1791" dirty="0"/>
          </a:p>
        </p:txBody>
      </p:sp>
      <p:sp>
        <p:nvSpPr>
          <p:cNvPr id="13" name="Text 9"/>
          <p:cNvSpPr/>
          <p:nvPr/>
        </p:nvSpPr>
        <p:spPr>
          <a:xfrm>
            <a:off x="6652736" y="4266486"/>
            <a:ext cx="7372826" cy="1106329"/>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A cobertura do sinal do GPS e do sistema de comunicação por satélite pode variar dependendo da localização geográfica. Áreas com cobertura limitada podem resultar em perda de sinal e interrupções no funcionamento do sistema de rastreamento e monitoramento.</a:t>
            </a:r>
            <a:endParaRPr lang="en-US" sz="1361" dirty="0"/>
          </a:p>
        </p:txBody>
      </p:sp>
      <p:sp>
        <p:nvSpPr>
          <p:cNvPr id="14" name="Shape 10"/>
          <p:cNvSpPr/>
          <p:nvPr/>
        </p:nvSpPr>
        <p:spPr>
          <a:xfrm>
            <a:off x="6091238" y="5739884"/>
            <a:ext cx="388739" cy="388739"/>
          </a:xfrm>
          <a:prstGeom prst="roundRect">
            <a:avLst>
              <a:gd name="adj" fmla="val 18672"/>
            </a:avLst>
          </a:prstGeom>
          <a:solidFill>
            <a:srgbClr val="740B0B"/>
          </a:solidFill>
          <a:ln w="7620">
            <a:solidFill>
              <a:srgbClr val="8D2424"/>
            </a:solidFill>
            <a:prstDash val="solid"/>
          </a:ln>
        </p:spPr>
      </p:sp>
      <p:sp>
        <p:nvSpPr>
          <p:cNvPr id="15" name="Text 11"/>
          <p:cNvSpPr/>
          <p:nvPr/>
        </p:nvSpPr>
        <p:spPr>
          <a:xfrm>
            <a:off x="6165413" y="5797748"/>
            <a:ext cx="240387"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3</a:t>
            </a:r>
            <a:endParaRPr lang="en-US" sz="2149" dirty="0"/>
          </a:p>
        </p:txBody>
      </p:sp>
      <p:sp>
        <p:nvSpPr>
          <p:cNvPr id="16" name="Text 12"/>
          <p:cNvSpPr/>
          <p:nvPr/>
        </p:nvSpPr>
        <p:spPr>
          <a:xfrm>
            <a:off x="6652736" y="5739884"/>
            <a:ext cx="3126462" cy="284202"/>
          </a:xfrm>
          <a:prstGeom prst="rect">
            <a:avLst/>
          </a:prstGeom>
          <a:noFill/>
          <a:ln/>
        </p:spPr>
        <p:txBody>
          <a:bodyPr wrap="none" rtlCol="0" anchor="t"/>
          <a:lstStyle/>
          <a:p>
            <a:pPr marL="0" indent="0">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Segurança Cibernética</a:t>
            </a:r>
            <a:endParaRPr lang="en-US" sz="1791" dirty="0"/>
          </a:p>
        </p:txBody>
      </p:sp>
      <p:sp>
        <p:nvSpPr>
          <p:cNvPr id="17" name="Text 13"/>
          <p:cNvSpPr/>
          <p:nvPr/>
        </p:nvSpPr>
        <p:spPr>
          <a:xfrm>
            <a:off x="6652736" y="6127671"/>
            <a:ext cx="7372826" cy="1106329"/>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A segurança cibernética é uma preocupação crucial em qualquer sistema de automação. O sistema deve ser projetado com medidas robustas de segurança para proteger os dados do usuário e prevenir acessos não autorizados ao sistema, garantindo a privacidade e a integridade das informações.</a:t>
            </a:r>
            <a:endParaRPr lang="en-US" sz="136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543336"/>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0" y="0"/>
            <a:ext cx="5486400" cy="9543336"/>
          </a:xfrm>
          <a:prstGeom prst="rect">
            <a:avLst/>
          </a:prstGeom>
        </p:spPr>
      </p:pic>
      <p:sp>
        <p:nvSpPr>
          <p:cNvPr id="5" name="Text 1"/>
          <p:cNvSpPr/>
          <p:nvPr/>
        </p:nvSpPr>
        <p:spPr>
          <a:xfrm>
            <a:off x="6091238" y="475178"/>
            <a:ext cx="4741664" cy="568523"/>
          </a:xfrm>
          <a:prstGeom prst="rect">
            <a:avLst/>
          </a:prstGeom>
          <a:noFill/>
          <a:ln/>
        </p:spPr>
        <p:txBody>
          <a:bodyPr wrap="none" rtlCol="0" anchor="t"/>
          <a:lstStyle/>
          <a:p>
            <a:pPr marL="0" indent="0">
              <a:lnSpc>
                <a:spcPts val="4476"/>
              </a:lnSpc>
              <a:buNone/>
            </a:pPr>
            <a:r>
              <a:rPr lang="en-US" sz="3581" dirty="0">
                <a:solidFill>
                  <a:srgbClr val="FAEBEB"/>
                </a:solidFill>
                <a:latin typeface="Dela Gothic One" pitchFamily="34" charset="0"/>
                <a:ea typeface="Dela Gothic One" pitchFamily="34" charset="-122"/>
                <a:cs typeface="Dela Gothic One" pitchFamily="34" charset="-120"/>
              </a:rPr>
              <a:t>Análise de Riscos</a:t>
            </a:r>
            <a:endParaRPr lang="en-US" sz="3581" dirty="0"/>
          </a:p>
        </p:txBody>
      </p:sp>
      <p:sp>
        <p:nvSpPr>
          <p:cNvPr id="6" name="Shape 2"/>
          <p:cNvSpPr/>
          <p:nvPr/>
        </p:nvSpPr>
        <p:spPr>
          <a:xfrm>
            <a:off x="6091238" y="1302901"/>
            <a:ext cx="7934325" cy="7765256"/>
          </a:xfrm>
          <a:prstGeom prst="roundRect">
            <a:avLst>
              <a:gd name="adj" fmla="val 935"/>
            </a:avLst>
          </a:prstGeom>
          <a:noFill/>
          <a:ln w="7620">
            <a:solidFill>
              <a:srgbClr val="FFFFFF">
                <a:alpha val="24000"/>
              </a:srgbClr>
            </a:solidFill>
            <a:prstDash val="solid"/>
          </a:ln>
        </p:spPr>
      </p:sp>
      <p:sp>
        <p:nvSpPr>
          <p:cNvPr id="7" name="Shape 3"/>
          <p:cNvSpPr/>
          <p:nvPr/>
        </p:nvSpPr>
        <p:spPr>
          <a:xfrm>
            <a:off x="6098857" y="1310521"/>
            <a:ext cx="7919085" cy="498991"/>
          </a:xfrm>
          <a:prstGeom prst="rect">
            <a:avLst/>
          </a:prstGeom>
          <a:solidFill>
            <a:srgbClr val="FFFFFF">
              <a:alpha val="4000"/>
            </a:srgbClr>
          </a:solidFill>
          <a:ln/>
        </p:spPr>
      </p:sp>
      <p:sp>
        <p:nvSpPr>
          <p:cNvPr id="8" name="Text 4"/>
          <p:cNvSpPr/>
          <p:nvPr/>
        </p:nvSpPr>
        <p:spPr>
          <a:xfrm>
            <a:off x="6271617" y="1421725"/>
            <a:ext cx="163044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Risco</a:t>
            </a:r>
            <a:endParaRPr lang="en-US" sz="1361" dirty="0"/>
          </a:p>
        </p:txBody>
      </p:sp>
      <p:sp>
        <p:nvSpPr>
          <p:cNvPr id="9" name="Text 5"/>
          <p:cNvSpPr/>
          <p:nvPr/>
        </p:nvSpPr>
        <p:spPr>
          <a:xfrm>
            <a:off x="8255198" y="1421725"/>
            <a:ext cx="162663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Impacto</a:t>
            </a:r>
            <a:endParaRPr lang="en-US" sz="1361" dirty="0"/>
          </a:p>
        </p:txBody>
      </p:sp>
      <p:sp>
        <p:nvSpPr>
          <p:cNvPr id="10" name="Text 6"/>
          <p:cNvSpPr/>
          <p:nvPr/>
        </p:nvSpPr>
        <p:spPr>
          <a:xfrm>
            <a:off x="10234970" y="1421725"/>
            <a:ext cx="162663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Probabilidade</a:t>
            </a:r>
            <a:endParaRPr lang="en-US" sz="1361" dirty="0"/>
          </a:p>
        </p:txBody>
      </p:sp>
      <p:sp>
        <p:nvSpPr>
          <p:cNvPr id="11" name="Text 7"/>
          <p:cNvSpPr/>
          <p:nvPr/>
        </p:nvSpPr>
        <p:spPr>
          <a:xfrm>
            <a:off x="12214741" y="1421725"/>
            <a:ext cx="163044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Ação de Mitigação</a:t>
            </a:r>
            <a:endParaRPr lang="en-US" sz="1361" dirty="0"/>
          </a:p>
        </p:txBody>
      </p:sp>
      <p:sp>
        <p:nvSpPr>
          <p:cNvPr id="12" name="Shape 8"/>
          <p:cNvSpPr/>
          <p:nvPr/>
        </p:nvSpPr>
        <p:spPr>
          <a:xfrm>
            <a:off x="6098857" y="1809512"/>
            <a:ext cx="7919085" cy="1605320"/>
          </a:xfrm>
          <a:prstGeom prst="rect">
            <a:avLst/>
          </a:prstGeom>
          <a:solidFill>
            <a:srgbClr val="000000">
              <a:alpha val="4000"/>
            </a:srgbClr>
          </a:solidFill>
          <a:ln/>
        </p:spPr>
      </p:sp>
      <p:sp>
        <p:nvSpPr>
          <p:cNvPr id="13" name="Text 9"/>
          <p:cNvSpPr/>
          <p:nvPr/>
        </p:nvSpPr>
        <p:spPr>
          <a:xfrm>
            <a:off x="6271617" y="1920716"/>
            <a:ext cx="163044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Falha no Hardware</a:t>
            </a:r>
            <a:endParaRPr lang="en-US" sz="1361" dirty="0"/>
          </a:p>
        </p:txBody>
      </p:sp>
      <p:sp>
        <p:nvSpPr>
          <p:cNvPr id="14" name="Text 10"/>
          <p:cNvSpPr/>
          <p:nvPr/>
        </p:nvSpPr>
        <p:spPr>
          <a:xfrm>
            <a:off x="8255198" y="1920716"/>
            <a:ext cx="1626632" cy="553164"/>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Interrupção do sistema</a:t>
            </a:r>
            <a:endParaRPr lang="en-US" sz="1361" dirty="0"/>
          </a:p>
        </p:txBody>
      </p:sp>
      <p:sp>
        <p:nvSpPr>
          <p:cNvPr id="15" name="Text 11"/>
          <p:cNvSpPr/>
          <p:nvPr/>
        </p:nvSpPr>
        <p:spPr>
          <a:xfrm>
            <a:off x="10234970" y="1920716"/>
            <a:ext cx="162663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Baixa</a:t>
            </a:r>
            <a:endParaRPr lang="en-US" sz="1361" dirty="0"/>
          </a:p>
        </p:txBody>
      </p:sp>
      <p:sp>
        <p:nvSpPr>
          <p:cNvPr id="16" name="Text 12"/>
          <p:cNvSpPr/>
          <p:nvPr/>
        </p:nvSpPr>
        <p:spPr>
          <a:xfrm>
            <a:off x="12214741" y="1920716"/>
            <a:ext cx="1630442" cy="1382911"/>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Utilizar componentes de alta qualidade e realizar testes rigorosos</a:t>
            </a:r>
            <a:endParaRPr lang="en-US" sz="1361" dirty="0"/>
          </a:p>
        </p:txBody>
      </p:sp>
      <p:sp>
        <p:nvSpPr>
          <p:cNvPr id="17" name="Shape 13"/>
          <p:cNvSpPr/>
          <p:nvPr/>
        </p:nvSpPr>
        <p:spPr>
          <a:xfrm>
            <a:off x="6098857" y="3414832"/>
            <a:ext cx="7919085" cy="1881902"/>
          </a:xfrm>
          <a:prstGeom prst="rect">
            <a:avLst/>
          </a:prstGeom>
          <a:solidFill>
            <a:srgbClr val="FFFFFF">
              <a:alpha val="4000"/>
            </a:srgbClr>
          </a:solidFill>
          <a:ln/>
        </p:spPr>
      </p:sp>
      <p:sp>
        <p:nvSpPr>
          <p:cNvPr id="18" name="Text 14"/>
          <p:cNvSpPr/>
          <p:nvPr/>
        </p:nvSpPr>
        <p:spPr>
          <a:xfrm>
            <a:off x="6271617" y="3526036"/>
            <a:ext cx="163044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Falha de Software</a:t>
            </a:r>
            <a:endParaRPr lang="en-US" sz="1361" dirty="0"/>
          </a:p>
        </p:txBody>
      </p:sp>
      <p:sp>
        <p:nvSpPr>
          <p:cNvPr id="19" name="Text 15"/>
          <p:cNvSpPr/>
          <p:nvPr/>
        </p:nvSpPr>
        <p:spPr>
          <a:xfrm>
            <a:off x="8255198" y="3526036"/>
            <a:ext cx="1626632" cy="553164"/>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Mal funcionamento do sistema</a:t>
            </a:r>
            <a:endParaRPr lang="en-US" sz="1361" dirty="0"/>
          </a:p>
        </p:txBody>
      </p:sp>
      <p:sp>
        <p:nvSpPr>
          <p:cNvPr id="20" name="Text 16"/>
          <p:cNvSpPr/>
          <p:nvPr/>
        </p:nvSpPr>
        <p:spPr>
          <a:xfrm>
            <a:off x="10234970" y="3526036"/>
            <a:ext cx="162663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Média</a:t>
            </a:r>
            <a:endParaRPr lang="en-US" sz="1361" dirty="0"/>
          </a:p>
        </p:txBody>
      </p:sp>
      <p:sp>
        <p:nvSpPr>
          <p:cNvPr id="21" name="Text 17"/>
          <p:cNvSpPr/>
          <p:nvPr/>
        </p:nvSpPr>
        <p:spPr>
          <a:xfrm>
            <a:off x="12214741" y="3526036"/>
            <a:ext cx="1630442" cy="1659493"/>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Implementar testes de software extensivos e processos de controle de qualidade</a:t>
            </a:r>
            <a:endParaRPr lang="en-US" sz="1361" dirty="0"/>
          </a:p>
        </p:txBody>
      </p:sp>
      <p:sp>
        <p:nvSpPr>
          <p:cNvPr id="22" name="Shape 18"/>
          <p:cNvSpPr/>
          <p:nvPr/>
        </p:nvSpPr>
        <p:spPr>
          <a:xfrm>
            <a:off x="6098857" y="5296733"/>
            <a:ext cx="7919085" cy="1881902"/>
          </a:xfrm>
          <a:prstGeom prst="rect">
            <a:avLst/>
          </a:prstGeom>
          <a:solidFill>
            <a:srgbClr val="000000">
              <a:alpha val="4000"/>
            </a:srgbClr>
          </a:solidFill>
          <a:ln/>
        </p:spPr>
      </p:sp>
      <p:sp>
        <p:nvSpPr>
          <p:cNvPr id="23" name="Text 19"/>
          <p:cNvSpPr/>
          <p:nvPr/>
        </p:nvSpPr>
        <p:spPr>
          <a:xfrm>
            <a:off x="6271617" y="5407938"/>
            <a:ext cx="163044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Ataque Cibernético</a:t>
            </a:r>
            <a:endParaRPr lang="en-US" sz="1361" dirty="0"/>
          </a:p>
        </p:txBody>
      </p:sp>
      <p:sp>
        <p:nvSpPr>
          <p:cNvPr id="24" name="Text 20"/>
          <p:cNvSpPr/>
          <p:nvPr/>
        </p:nvSpPr>
        <p:spPr>
          <a:xfrm>
            <a:off x="8255198" y="5407938"/>
            <a:ext cx="1626632" cy="553164"/>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Compromisso de dados do usuário</a:t>
            </a:r>
            <a:endParaRPr lang="en-US" sz="1361" dirty="0"/>
          </a:p>
        </p:txBody>
      </p:sp>
      <p:sp>
        <p:nvSpPr>
          <p:cNvPr id="25" name="Text 21"/>
          <p:cNvSpPr/>
          <p:nvPr/>
        </p:nvSpPr>
        <p:spPr>
          <a:xfrm>
            <a:off x="10234970" y="5407938"/>
            <a:ext cx="162663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Baixa</a:t>
            </a:r>
            <a:endParaRPr lang="en-US" sz="1361" dirty="0"/>
          </a:p>
        </p:txBody>
      </p:sp>
      <p:sp>
        <p:nvSpPr>
          <p:cNvPr id="26" name="Text 22"/>
          <p:cNvSpPr/>
          <p:nvPr/>
        </p:nvSpPr>
        <p:spPr>
          <a:xfrm>
            <a:off x="12214741" y="5407938"/>
            <a:ext cx="1630442" cy="1659493"/>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Implementar medidas robustas de segurança cibernética e criptografia de dados</a:t>
            </a:r>
            <a:endParaRPr lang="en-US" sz="1361" dirty="0"/>
          </a:p>
        </p:txBody>
      </p:sp>
      <p:sp>
        <p:nvSpPr>
          <p:cNvPr id="27" name="Shape 23"/>
          <p:cNvSpPr/>
          <p:nvPr/>
        </p:nvSpPr>
        <p:spPr>
          <a:xfrm>
            <a:off x="6098857" y="7178635"/>
            <a:ext cx="7919085" cy="1881902"/>
          </a:xfrm>
          <a:prstGeom prst="rect">
            <a:avLst/>
          </a:prstGeom>
          <a:solidFill>
            <a:srgbClr val="FFFFFF">
              <a:alpha val="4000"/>
            </a:srgbClr>
          </a:solidFill>
          <a:ln/>
        </p:spPr>
      </p:sp>
      <p:sp>
        <p:nvSpPr>
          <p:cNvPr id="28" name="Text 24"/>
          <p:cNvSpPr/>
          <p:nvPr/>
        </p:nvSpPr>
        <p:spPr>
          <a:xfrm>
            <a:off x="6271617" y="7289840"/>
            <a:ext cx="1630442" cy="553164"/>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Interferência de Sinal</a:t>
            </a:r>
            <a:endParaRPr lang="en-US" sz="1361" dirty="0"/>
          </a:p>
        </p:txBody>
      </p:sp>
      <p:sp>
        <p:nvSpPr>
          <p:cNvPr id="29" name="Text 25"/>
          <p:cNvSpPr/>
          <p:nvPr/>
        </p:nvSpPr>
        <p:spPr>
          <a:xfrm>
            <a:off x="8255198" y="7289840"/>
            <a:ext cx="1626632" cy="553164"/>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Perda de conectividade</a:t>
            </a:r>
            <a:endParaRPr lang="en-US" sz="1361" dirty="0"/>
          </a:p>
        </p:txBody>
      </p:sp>
      <p:sp>
        <p:nvSpPr>
          <p:cNvPr id="30" name="Text 26"/>
          <p:cNvSpPr/>
          <p:nvPr/>
        </p:nvSpPr>
        <p:spPr>
          <a:xfrm>
            <a:off x="10234970" y="7289840"/>
            <a:ext cx="1626632" cy="276582"/>
          </a:xfrm>
          <a:prstGeom prst="rect">
            <a:avLst/>
          </a:prstGeom>
          <a:noFill/>
          <a:ln/>
        </p:spPr>
        <p:txBody>
          <a:bodyPr wrap="non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Média</a:t>
            </a:r>
            <a:endParaRPr lang="en-US" sz="1361" dirty="0"/>
          </a:p>
        </p:txBody>
      </p:sp>
      <p:sp>
        <p:nvSpPr>
          <p:cNvPr id="31" name="Text 27"/>
          <p:cNvSpPr/>
          <p:nvPr/>
        </p:nvSpPr>
        <p:spPr>
          <a:xfrm>
            <a:off x="12214741" y="7289840"/>
            <a:ext cx="1630442" cy="1659493"/>
          </a:xfrm>
          <a:prstGeom prst="rect">
            <a:avLst/>
          </a:prstGeom>
          <a:noFill/>
          <a:ln/>
        </p:spPr>
        <p:txBody>
          <a:bodyPr wrap="square" rtlCol="0" anchor="t"/>
          <a:lstStyle/>
          <a:p>
            <a:pPr marL="0" indent="0">
              <a:lnSpc>
                <a:spcPts val="2177"/>
              </a:lnSpc>
              <a:buNone/>
            </a:pPr>
            <a:r>
              <a:rPr lang="en-US" sz="1361" dirty="0">
                <a:solidFill>
                  <a:srgbClr val="FFE5E5"/>
                </a:solidFill>
                <a:latin typeface="DM Sans" pitchFamily="34" charset="0"/>
                <a:ea typeface="DM Sans" pitchFamily="34" charset="-122"/>
                <a:cs typeface="DM Sans" pitchFamily="34" charset="-120"/>
              </a:rPr>
              <a:t>Utilizar sistemas de comunicação redundantes e garantir uma cobertura de sinal adequada</a:t>
            </a:r>
            <a:endParaRPr lang="en-US" sz="136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592217"/>
            <a:ext cx="6894671" cy="568523"/>
          </a:xfrm>
          <a:prstGeom prst="rect">
            <a:avLst/>
          </a:prstGeom>
          <a:noFill/>
          <a:ln/>
        </p:spPr>
        <p:txBody>
          <a:bodyPr wrap="none" rtlCol="0" anchor="t"/>
          <a:lstStyle/>
          <a:p>
            <a:pPr marL="0" indent="0">
              <a:lnSpc>
                <a:spcPts val="4476"/>
              </a:lnSpc>
              <a:buNone/>
            </a:pPr>
            <a:r>
              <a:rPr lang="en-US" sz="3581" dirty="0">
                <a:solidFill>
                  <a:srgbClr val="FAEBEB"/>
                </a:solidFill>
                <a:latin typeface="Dela Gothic One" pitchFamily="34" charset="0"/>
                <a:ea typeface="Dela Gothic One" pitchFamily="34" charset="-122"/>
                <a:cs typeface="Dela Gothic One" pitchFamily="34" charset="-120"/>
              </a:rPr>
              <a:t>Planejamento e Execução</a:t>
            </a:r>
            <a:endParaRPr lang="en-US" sz="3581" dirty="0"/>
          </a:p>
        </p:txBody>
      </p:sp>
      <p:sp>
        <p:nvSpPr>
          <p:cNvPr id="6" name="Shape 2"/>
          <p:cNvSpPr/>
          <p:nvPr/>
        </p:nvSpPr>
        <p:spPr>
          <a:xfrm>
            <a:off x="852607" y="1419939"/>
            <a:ext cx="22860" cy="6217325"/>
          </a:xfrm>
          <a:prstGeom prst="roundRect">
            <a:avLst>
              <a:gd name="adj" fmla="val 317520"/>
            </a:avLst>
          </a:prstGeom>
          <a:solidFill>
            <a:srgbClr val="8D2424"/>
          </a:solidFill>
          <a:ln/>
        </p:spPr>
      </p:sp>
      <p:sp>
        <p:nvSpPr>
          <p:cNvPr id="7" name="Shape 3"/>
          <p:cNvSpPr/>
          <p:nvPr/>
        </p:nvSpPr>
        <p:spPr>
          <a:xfrm>
            <a:off x="1035546" y="1797129"/>
            <a:ext cx="604837" cy="22860"/>
          </a:xfrm>
          <a:prstGeom prst="roundRect">
            <a:avLst>
              <a:gd name="adj" fmla="val 317520"/>
            </a:avLst>
          </a:prstGeom>
          <a:solidFill>
            <a:srgbClr val="8D2424"/>
          </a:solidFill>
          <a:ln/>
        </p:spPr>
      </p:sp>
      <p:sp>
        <p:nvSpPr>
          <p:cNvPr id="8" name="Shape 4"/>
          <p:cNvSpPr/>
          <p:nvPr/>
        </p:nvSpPr>
        <p:spPr>
          <a:xfrm>
            <a:off x="669667" y="1614249"/>
            <a:ext cx="388739" cy="388739"/>
          </a:xfrm>
          <a:prstGeom prst="roundRect">
            <a:avLst>
              <a:gd name="adj" fmla="val 18672"/>
            </a:avLst>
          </a:prstGeom>
          <a:solidFill>
            <a:srgbClr val="740B0B"/>
          </a:solidFill>
          <a:ln w="7620">
            <a:solidFill>
              <a:srgbClr val="8D2424"/>
            </a:solidFill>
            <a:prstDash val="solid"/>
          </a:ln>
        </p:spPr>
      </p:sp>
      <p:sp>
        <p:nvSpPr>
          <p:cNvPr id="9" name="Text 5"/>
          <p:cNvSpPr/>
          <p:nvPr/>
        </p:nvSpPr>
        <p:spPr>
          <a:xfrm>
            <a:off x="783729" y="1672114"/>
            <a:ext cx="160496"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1</a:t>
            </a:r>
            <a:endParaRPr lang="en-US" sz="2149" dirty="0"/>
          </a:p>
        </p:txBody>
      </p:sp>
      <p:sp>
        <p:nvSpPr>
          <p:cNvPr id="10" name="Text 6"/>
          <p:cNvSpPr/>
          <p:nvPr/>
        </p:nvSpPr>
        <p:spPr>
          <a:xfrm>
            <a:off x="1814513" y="1592699"/>
            <a:ext cx="4108132"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Fase 1: Design e Especificação</a:t>
            </a:r>
            <a:endParaRPr lang="en-US" sz="1791" dirty="0"/>
          </a:p>
        </p:txBody>
      </p:sp>
      <p:sp>
        <p:nvSpPr>
          <p:cNvPr id="11" name="Text 7"/>
          <p:cNvSpPr/>
          <p:nvPr/>
        </p:nvSpPr>
        <p:spPr>
          <a:xfrm>
            <a:off x="1814513" y="1980486"/>
            <a:ext cx="6724650"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Definir os requisitos do sistema, elaborar o design técnico, escolher os componentes de hardware e software, e desenvolver os documentos de especificação do sistema.</a:t>
            </a:r>
            <a:endParaRPr lang="en-US" sz="1361" dirty="0"/>
          </a:p>
        </p:txBody>
      </p:sp>
      <p:sp>
        <p:nvSpPr>
          <p:cNvPr id="12" name="Shape 8"/>
          <p:cNvSpPr/>
          <p:nvPr/>
        </p:nvSpPr>
        <p:spPr>
          <a:xfrm>
            <a:off x="1035546" y="3532942"/>
            <a:ext cx="604837" cy="22860"/>
          </a:xfrm>
          <a:prstGeom prst="roundRect">
            <a:avLst>
              <a:gd name="adj" fmla="val 317520"/>
            </a:avLst>
          </a:prstGeom>
          <a:solidFill>
            <a:srgbClr val="8D2424"/>
          </a:solidFill>
          <a:ln/>
        </p:spPr>
      </p:sp>
      <p:sp>
        <p:nvSpPr>
          <p:cNvPr id="13" name="Shape 9"/>
          <p:cNvSpPr/>
          <p:nvPr/>
        </p:nvSpPr>
        <p:spPr>
          <a:xfrm>
            <a:off x="669667" y="3350062"/>
            <a:ext cx="388739" cy="388739"/>
          </a:xfrm>
          <a:prstGeom prst="roundRect">
            <a:avLst>
              <a:gd name="adj" fmla="val 18672"/>
            </a:avLst>
          </a:prstGeom>
          <a:solidFill>
            <a:srgbClr val="740B0B"/>
          </a:solidFill>
          <a:ln w="7620">
            <a:solidFill>
              <a:srgbClr val="8D2424"/>
            </a:solidFill>
            <a:prstDash val="solid"/>
          </a:ln>
        </p:spPr>
      </p:sp>
      <p:sp>
        <p:nvSpPr>
          <p:cNvPr id="14" name="Text 10"/>
          <p:cNvSpPr/>
          <p:nvPr/>
        </p:nvSpPr>
        <p:spPr>
          <a:xfrm>
            <a:off x="750153" y="3407926"/>
            <a:ext cx="227767"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2</a:t>
            </a:r>
            <a:endParaRPr lang="en-US" sz="2149" dirty="0"/>
          </a:p>
        </p:txBody>
      </p:sp>
      <p:sp>
        <p:nvSpPr>
          <p:cNvPr id="15" name="Text 11"/>
          <p:cNvSpPr/>
          <p:nvPr/>
        </p:nvSpPr>
        <p:spPr>
          <a:xfrm>
            <a:off x="1814513" y="3328511"/>
            <a:ext cx="5777032"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Fase 2: Desenvolvimento e Implementação</a:t>
            </a:r>
            <a:endParaRPr lang="en-US" sz="1791" dirty="0"/>
          </a:p>
        </p:txBody>
      </p:sp>
      <p:sp>
        <p:nvSpPr>
          <p:cNvPr id="16" name="Text 12"/>
          <p:cNvSpPr/>
          <p:nvPr/>
        </p:nvSpPr>
        <p:spPr>
          <a:xfrm>
            <a:off x="1814513" y="3716298"/>
            <a:ext cx="6724650"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Desenvolver o software e integrar os componentes de hardware, realizar testes unitários e de integração, e documentar o código e as funcionalidades do sistema.</a:t>
            </a:r>
            <a:endParaRPr lang="en-US" sz="1361" dirty="0"/>
          </a:p>
        </p:txBody>
      </p:sp>
      <p:sp>
        <p:nvSpPr>
          <p:cNvPr id="17" name="Shape 13"/>
          <p:cNvSpPr/>
          <p:nvPr/>
        </p:nvSpPr>
        <p:spPr>
          <a:xfrm>
            <a:off x="1035546" y="4992172"/>
            <a:ext cx="604837" cy="22860"/>
          </a:xfrm>
          <a:prstGeom prst="roundRect">
            <a:avLst>
              <a:gd name="adj" fmla="val 317520"/>
            </a:avLst>
          </a:prstGeom>
          <a:solidFill>
            <a:srgbClr val="8D2424"/>
          </a:solidFill>
          <a:ln/>
        </p:spPr>
      </p:sp>
      <p:sp>
        <p:nvSpPr>
          <p:cNvPr id="18" name="Shape 14"/>
          <p:cNvSpPr/>
          <p:nvPr/>
        </p:nvSpPr>
        <p:spPr>
          <a:xfrm>
            <a:off x="669667" y="4809292"/>
            <a:ext cx="388739" cy="388739"/>
          </a:xfrm>
          <a:prstGeom prst="roundRect">
            <a:avLst>
              <a:gd name="adj" fmla="val 18672"/>
            </a:avLst>
          </a:prstGeom>
          <a:solidFill>
            <a:srgbClr val="740B0B"/>
          </a:solidFill>
          <a:ln w="7620">
            <a:solidFill>
              <a:srgbClr val="8D2424"/>
            </a:solidFill>
            <a:prstDash val="solid"/>
          </a:ln>
        </p:spPr>
      </p:sp>
      <p:sp>
        <p:nvSpPr>
          <p:cNvPr id="19" name="Text 15"/>
          <p:cNvSpPr/>
          <p:nvPr/>
        </p:nvSpPr>
        <p:spPr>
          <a:xfrm>
            <a:off x="743843" y="4867156"/>
            <a:ext cx="240387"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3</a:t>
            </a:r>
            <a:endParaRPr lang="en-US" sz="2149" dirty="0"/>
          </a:p>
        </p:txBody>
      </p:sp>
      <p:sp>
        <p:nvSpPr>
          <p:cNvPr id="20" name="Text 16"/>
          <p:cNvSpPr/>
          <p:nvPr/>
        </p:nvSpPr>
        <p:spPr>
          <a:xfrm>
            <a:off x="1814513" y="4787741"/>
            <a:ext cx="3570803"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Fase 3: Testes e Validação</a:t>
            </a:r>
            <a:endParaRPr lang="en-US" sz="1791" dirty="0"/>
          </a:p>
        </p:txBody>
      </p:sp>
      <p:sp>
        <p:nvSpPr>
          <p:cNvPr id="21" name="Text 17"/>
          <p:cNvSpPr/>
          <p:nvPr/>
        </p:nvSpPr>
        <p:spPr>
          <a:xfrm>
            <a:off x="1814513" y="5175528"/>
            <a:ext cx="6724650"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Realizar testes de performance, segurança e confiabilidade, validar o sistema em cenários reais, corrigir erros e otimizar o desempenho do sistema.</a:t>
            </a:r>
            <a:endParaRPr lang="en-US" sz="1361" dirty="0"/>
          </a:p>
        </p:txBody>
      </p:sp>
      <p:sp>
        <p:nvSpPr>
          <p:cNvPr id="22" name="Shape 18"/>
          <p:cNvSpPr/>
          <p:nvPr/>
        </p:nvSpPr>
        <p:spPr>
          <a:xfrm>
            <a:off x="1035546" y="6451402"/>
            <a:ext cx="604837" cy="22860"/>
          </a:xfrm>
          <a:prstGeom prst="roundRect">
            <a:avLst>
              <a:gd name="adj" fmla="val 317520"/>
            </a:avLst>
          </a:prstGeom>
          <a:solidFill>
            <a:srgbClr val="8D2424"/>
          </a:solidFill>
          <a:ln/>
        </p:spPr>
      </p:sp>
      <p:sp>
        <p:nvSpPr>
          <p:cNvPr id="23" name="Shape 19"/>
          <p:cNvSpPr/>
          <p:nvPr/>
        </p:nvSpPr>
        <p:spPr>
          <a:xfrm>
            <a:off x="669667" y="6268522"/>
            <a:ext cx="388739" cy="388739"/>
          </a:xfrm>
          <a:prstGeom prst="roundRect">
            <a:avLst>
              <a:gd name="adj" fmla="val 18672"/>
            </a:avLst>
          </a:prstGeom>
          <a:solidFill>
            <a:srgbClr val="740B0B"/>
          </a:solidFill>
          <a:ln w="7620">
            <a:solidFill>
              <a:srgbClr val="8D2424"/>
            </a:solidFill>
            <a:prstDash val="solid"/>
          </a:ln>
        </p:spPr>
      </p:sp>
      <p:sp>
        <p:nvSpPr>
          <p:cNvPr id="24" name="Text 20"/>
          <p:cNvSpPr/>
          <p:nvPr/>
        </p:nvSpPr>
        <p:spPr>
          <a:xfrm>
            <a:off x="738009" y="6326386"/>
            <a:ext cx="252055"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4</a:t>
            </a:r>
            <a:endParaRPr lang="en-US" sz="2149" dirty="0"/>
          </a:p>
        </p:txBody>
      </p:sp>
      <p:sp>
        <p:nvSpPr>
          <p:cNvPr id="25" name="Text 21"/>
          <p:cNvSpPr/>
          <p:nvPr/>
        </p:nvSpPr>
        <p:spPr>
          <a:xfrm>
            <a:off x="1814513" y="6246971"/>
            <a:ext cx="4723090"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Fase 4: Implantação e Manutenção</a:t>
            </a:r>
            <a:endParaRPr lang="en-US" sz="1791" dirty="0"/>
          </a:p>
        </p:txBody>
      </p:sp>
      <p:sp>
        <p:nvSpPr>
          <p:cNvPr id="26" name="Text 22"/>
          <p:cNvSpPr/>
          <p:nvPr/>
        </p:nvSpPr>
        <p:spPr>
          <a:xfrm>
            <a:off x="1814513" y="6634758"/>
            <a:ext cx="6724650"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Instalar o sistema no veículo, fornecer treinamento aos usuários, monitorar o desempenho do sistema e realizar atualizações de software e manutenção preventiva.</a:t>
            </a:r>
            <a:endParaRPr lang="en-US" sz="136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
        <p:nvSpPr>
          <p:cNvPr id="5" name="Text 1"/>
          <p:cNvSpPr/>
          <p:nvPr/>
        </p:nvSpPr>
        <p:spPr>
          <a:xfrm>
            <a:off x="604837" y="592217"/>
            <a:ext cx="6894671" cy="568523"/>
          </a:xfrm>
          <a:prstGeom prst="rect">
            <a:avLst/>
          </a:prstGeom>
          <a:noFill/>
          <a:ln/>
        </p:spPr>
        <p:txBody>
          <a:bodyPr wrap="none" rtlCol="0" anchor="t"/>
          <a:lstStyle/>
          <a:p>
            <a:pPr marL="0" indent="0">
              <a:lnSpc>
                <a:spcPts val="4476"/>
              </a:lnSpc>
              <a:buNone/>
            </a:pPr>
            <a:r>
              <a:rPr lang="en-US" sz="3581" dirty="0">
                <a:solidFill>
                  <a:srgbClr val="FAEBEB"/>
                </a:solidFill>
                <a:latin typeface="Dela Gothic One" pitchFamily="34" charset="0"/>
                <a:ea typeface="Dela Gothic One" pitchFamily="34" charset="-122"/>
                <a:cs typeface="Dela Gothic One" pitchFamily="34" charset="-120"/>
              </a:rPr>
              <a:t>Planejamento e Execução</a:t>
            </a:r>
            <a:endParaRPr lang="en-US" sz="3581" dirty="0"/>
          </a:p>
        </p:txBody>
      </p:sp>
      <p:sp>
        <p:nvSpPr>
          <p:cNvPr id="6" name="Shape 2"/>
          <p:cNvSpPr/>
          <p:nvPr/>
        </p:nvSpPr>
        <p:spPr>
          <a:xfrm>
            <a:off x="852607" y="1419939"/>
            <a:ext cx="22860" cy="6217325"/>
          </a:xfrm>
          <a:prstGeom prst="roundRect">
            <a:avLst>
              <a:gd name="adj" fmla="val 317520"/>
            </a:avLst>
          </a:prstGeom>
          <a:solidFill>
            <a:srgbClr val="8D2424"/>
          </a:solidFill>
          <a:ln/>
        </p:spPr>
      </p:sp>
      <p:sp>
        <p:nvSpPr>
          <p:cNvPr id="7" name="Shape 3"/>
          <p:cNvSpPr/>
          <p:nvPr/>
        </p:nvSpPr>
        <p:spPr>
          <a:xfrm>
            <a:off x="1035546" y="1797129"/>
            <a:ext cx="604837" cy="22860"/>
          </a:xfrm>
          <a:prstGeom prst="roundRect">
            <a:avLst>
              <a:gd name="adj" fmla="val 317520"/>
            </a:avLst>
          </a:prstGeom>
          <a:solidFill>
            <a:srgbClr val="8D2424"/>
          </a:solidFill>
          <a:ln/>
        </p:spPr>
      </p:sp>
      <p:sp>
        <p:nvSpPr>
          <p:cNvPr id="8" name="Shape 4"/>
          <p:cNvSpPr/>
          <p:nvPr/>
        </p:nvSpPr>
        <p:spPr>
          <a:xfrm>
            <a:off x="669667" y="1614249"/>
            <a:ext cx="388739" cy="388739"/>
          </a:xfrm>
          <a:prstGeom prst="roundRect">
            <a:avLst>
              <a:gd name="adj" fmla="val 18672"/>
            </a:avLst>
          </a:prstGeom>
          <a:solidFill>
            <a:srgbClr val="740B0B"/>
          </a:solidFill>
          <a:ln w="7620">
            <a:solidFill>
              <a:srgbClr val="8D2424"/>
            </a:solidFill>
            <a:prstDash val="solid"/>
          </a:ln>
        </p:spPr>
      </p:sp>
      <p:sp>
        <p:nvSpPr>
          <p:cNvPr id="9" name="Text 5"/>
          <p:cNvSpPr/>
          <p:nvPr/>
        </p:nvSpPr>
        <p:spPr>
          <a:xfrm>
            <a:off x="783729" y="1672114"/>
            <a:ext cx="160496"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1</a:t>
            </a:r>
            <a:endParaRPr lang="en-US" sz="2149" dirty="0"/>
          </a:p>
        </p:txBody>
      </p:sp>
      <p:sp>
        <p:nvSpPr>
          <p:cNvPr id="10" name="Text 6"/>
          <p:cNvSpPr/>
          <p:nvPr/>
        </p:nvSpPr>
        <p:spPr>
          <a:xfrm>
            <a:off x="1814513" y="1592699"/>
            <a:ext cx="4108132"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Fase 1: Design e Especificação</a:t>
            </a:r>
            <a:endParaRPr lang="en-US" sz="1791" dirty="0"/>
          </a:p>
        </p:txBody>
      </p:sp>
      <p:sp>
        <p:nvSpPr>
          <p:cNvPr id="11" name="Text 7"/>
          <p:cNvSpPr/>
          <p:nvPr/>
        </p:nvSpPr>
        <p:spPr>
          <a:xfrm>
            <a:off x="1814513" y="1980486"/>
            <a:ext cx="6724650"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Definir os requisitos do sistema, elaborar o design técnico, escolher os componentes de hardware e software, e desenvolver os documentos de especificação do sistema.</a:t>
            </a:r>
            <a:endParaRPr lang="en-US" sz="1361" dirty="0"/>
          </a:p>
        </p:txBody>
      </p:sp>
      <p:sp>
        <p:nvSpPr>
          <p:cNvPr id="12" name="Shape 8"/>
          <p:cNvSpPr/>
          <p:nvPr/>
        </p:nvSpPr>
        <p:spPr>
          <a:xfrm>
            <a:off x="1035546" y="3532942"/>
            <a:ext cx="604837" cy="22860"/>
          </a:xfrm>
          <a:prstGeom prst="roundRect">
            <a:avLst>
              <a:gd name="adj" fmla="val 317520"/>
            </a:avLst>
          </a:prstGeom>
          <a:solidFill>
            <a:srgbClr val="8D2424"/>
          </a:solidFill>
          <a:ln/>
        </p:spPr>
      </p:sp>
      <p:sp>
        <p:nvSpPr>
          <p:cNvPr id="13" name="Shape 9"/>
          <p:cNvSpPr/>
          <p:nvPr/>
        </p:nvSpPr>
        <p:spPr>
          <a:xfrm>
            <a:off x="669667" y="3350062"/>
            <a:ext cx="388739" cy="388739"/>
          </a:xfrm>
          <a:prstGeom prst="roundRect">
            <a:avLst>
              <a:gd name="adj" fmla="val 18672"/>
            </a:avLst>
          </a:prstGeom>
          <a:solidFill>
            <a:srgbClr val="740B0B"/>
          </a:solidFill>
          <a:ln w="7620">
            <a:solidFill>
              <a:srgbClr val="8D2424"/>
            </a:solidFill>
            <a:prstDash val="solid"/>
          </a:ln>
        </p:spPr>
      </p:sp>
      <p:sp>
        <p:nvSpPr>
          <p:cNvPr id="14" name="Text 10"/>
          <p:cNvSpPr/>
          <p:nvPr/>
        </p:nvSpPr>
        <p:spPr>
          <a:xfrm>
            <a:off x="750153" y="3407926"/>
            <a:ext cx="227767"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2</a:t>
            </a:r>
            <a:endParaRPr lang="en-US" sz="2149" dirty="0"/>
          </a:p>
        </p:txBody>
      </p:sp>
      <p:sp>
        <p:nvSpPr>
          <p:cNvPr id="15" name="Text 11"/>
          <p:cNvSpPr/>
          <p:nvPr/>
        </p:nvSpPr>
        <p:spPr>
          <a:xfrm>
            <a:off x="1814513" y="3328511"/>
            <a:ext cx="5777032"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Fase 2: Desenvolvimento e Implementação</a:t>
            </a:r>
            <a:endParaRPr lang="en-US" sz="1791" dirty="0"/>
          </a:p>
        </p:txBody>
      </p:sp>
      <p:sp>
        <p:nvSpPr>
          <p:cNvPr id="16" name="Text 12"/>
          <p:cNvSpPr/>
          <p:nvPr/>
        </p:nvSpPr>
        <p:spPr>
          <a:xfrm>
            <a:off x="1814513" y="3716298"/>
            <a:ext cx="6724650"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Desenvolver o software e integrar os componentes de hardware, realizar testes unitários e de integração, e </a:t>
            </a:r>
            <a:r>
              <a:rPr lang="en-US" sz="1361" dirty="0" err="1">
                <a:solidFill>
                  <a:srgbClr val="FFE5E5"/>
                </a:solidFill>
                <a:latin typeface="DM Sans" pitchFamily="34" charset="0"/>
                <a:ea typeface="DM Sans" pitchFamily="34" charset="-122"/>
                <a:cs typeface="DM Sans" pitchFamily="34" charset="-120"/>
              </a:rPr>
              <a:t>documentar</a:t>
            </a:r>
            <a:r>
              <a:rPr lang="en-US" sz="1361" dirty="0">
                <a:solidFill>
                  <a:srgbClr val="FFE5E5"/>
                </a:solidFill>
                <a:latin typeface="DM Sans" pitchFamily="34" charset="0"/>
                <a:ea typeface="DM Sans" pitchFamily="34" charset="-122"/>
                <a:cs typeface="DM Sans" pitchFamily="34" charset="-120"/>
              </a:rPr>
              <a:t> o código e as funcionalidades do sistema.</a:t>
            </a:r>
            <a:endParaRPr lang="en-US" sz="1361" dirty="0"/>
          </a:p>
        </p:txBody>
      </p:sp>
      <p:sp>
        <p:nvSpPr>
          <p:cNvPr id="17" name="Shape 13"/>
          <p:cNvSpPr/>
          <p:nvPr/>
        </p:nvSpPr>
        <p:spPr>
          <a:xfrm>
            <a:off x="1035546" y="4992172"/>
            <a:ext cx="604837" cy="22860"/>
          </a:xfrm>
          <a:prstGeom prst="roundRect">
            <a:avLst>
              <a:gd name="adj" fmla="val 317520"/>
            </a:avLst>
          </a:prstGeom>
          <a:solidFill>
            <a:srgbClr val="8D2424"/>
          </a:solidFill>
          <a:ln/>
        </p:spPr>
      </p:sp>
      <p:sp>
        <p:nvSpPr>
          <p:cNvPr id="18" name="Shape 14"/>
          <p:cNvSpPr/>
          <p:nvPr/>
        </p:nvSpPr>
        <p:spPr>
          <a:xfrm>
            <a:off x="669667" y="4809292"/>
            <a:ext cx="388739" cy="388739"/>
          </a:xfrm>
          <a:prstGeom prst="roundRect">
            <a:avLst>
              <a:gd name="adj" fmla="val 18672"/>
            </a:avLst>
          </a:prstGeom>
          <a:solidFill>
            <a:srgbClr val="740B0B"/>
          </a:solidFill>
          <a:ln w="7620">
            <a:solidFill>
              <a:srgbClr val="8D2424"/>
            </a:solidFill>
            <a:prstDash val="solid"/>
          </a:ln>
        </p:spPr>
      </p:sp>
      <p:sp>
        <p:nvSpPr>
          <p:cNvPr id="19" name="Text 15"/>
          <p:cNvSpPr/>
          <p:nvPr/>
        </p:nvSpPr>
        <p:spPr>
          <a:xfrm>
            <a:off x="743843" y="4867156"/>
            <a:ext cx="240387"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3</a:t>
            </a:r>
            <a:endParaRPr lang="en-US" sz="2149" dirty="0"/>
          </a:p>
        </p:txBody>
      </p:sp>
      <p:sp>
        <p:nvSpPr>
          <p:cNvPr id="20" name="Text 16"/>
          <p:cNvSpPr/>
          <p:nvPr/>
        </p:nvSpPr>
        <p:spPr>
          <a:xfrm>
            <a:off x="1814513" y="4787741"/>
            <a:ext cx="3570803"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Fase 3: Testes e Validação</a:t>
            </a:r>
            <a:endParaRPr lang="en-US" sz="1791" dirty="0"/>
          </a:p>
        </p:txBody>
      </p:sp>
      <p:sp>
        <p:nvSpPr>
          <p:cNvPr id="21" name="Text 17"/>
          <p:cNvSpPr/>
          <p:nvPr/>
        </p:nvSpPr>
        <p:spPr>
          <a:xfrm>
            <a:off x="1814513" y="5175528"/>
            <a:ext cx="6724650"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Realizar testes de performance, segurança e confiabilidade, validar o sistema em cenários reais, corrigir erros e otimizar o desempenho do sistema.</a:t>
            </a:r>
            <a:endParaRPr lang="en-US" sz="1361" dirty="0"/>
          </a:p>
        </p:txBody>
      </p:sp>
      <p:sp>
        <p:nvSpPr>
          <p:cNvPr id="22" name="Shape 18"/>
          <p:cNvSpPr/>
          <p:nvPr/>
        </p:nvSpPr>
        <p:spPr>
          <a:xfrm>
            <a:off x="1035546" y="6451402"/>
            <a:ext cx="604837" cy="22860"/>
          </a:xfrm>
          <a:prstGeom prst="roundRect">
            <a:avLst>
              <a:gd name="adj" fmla="val 317520"/>
            </a:avLst>
          </a:prstGeom>
          <a:solidFill>
            <a:srgbClr val="8D2424"/>
          </a:solidFill>
          <a:ln/>
        </p:spPr>
      </p:sp>
      <p:sp>
        <p:nvSpPr>
          <p:cNvPr id="23" name="Shape 19"/>
          <p:cNvSpPr/>
          <p:nvPr/>
        </p:nvSpPr>
        <p:spPr>
          <a:xfrm>
            <a:off x="669667" y="6268522"/>
            <a:ext cx="388739" cy="388739"/>
          </a:xfrm>
          <a:prstGeom prst="roundRect">
            <a:avLst>
              <a:gd name="adj" fmla="val 18672"/>
            </a:avLst>
          </a:prstGeom>
          <a:solidFill>
            <a:srgbClr val="740B0B"/>
          </a:solidFill>
          <a:ln w="7620">
            <a:solidFill>
              <a:srgbClr val="8D2424"/>
            </a:solidFill>
            <a:prstDash val="solid"/>
          </a:ln>
        </p:spPr>
      </p:sp>
      <p:sp>
        <p:nvSpPr>
          <p:cNvPr id="24" name="Text 20"/>
          <p:cNvSpPr/>
          <p:nvPr/>
        </p:nvSpPr>
        <p:spPr>
          <a:xfrm>
            <a:off x="738009" y="6326386"/>
            <a:ext cx="252055" cy="272891"/>
          </a:xfrm>
          <a:prstGeom prst="rect">
            <a:avLst/>
          </a:prstGeom>
          <a:noFill/>
          <a:ln/>
        </p:spPr>
        <p:txBody>
          <a:bodyPr wrap="none" rtlCol="0" anchor="t"/>
          <a:lstStyle/>
          <a:p>
            <a:pPr marL="0" indent="0" algn="ctr">
              <a:lnSpc>
                <a:spcPts val="2149"/>
              </a:lnSpc>
              <a:buNone/>
            </a:pPr>
            <a:r>
              <a:rPr lang="en-US" sz="2149" dirty="0">
                <a:solidFill>
                  <a:srgbClr val="FFE5E5"/>
                </a:solidFill>
                <a:latin typeface="Dela Gothic One" pitchFamily="34" charset="0"/>
                <a:ea typeface="Dela Gothic One" pitchFamily="34" charset="-122"/>
                <a:cs typeface="Dela Gothic One" pitchFamily="34" charset="-120"/>
              </a:rPr>
              <a:t>4</a:t>
            </a:r>
            <a:endParaRPr lang="en-US" sz="2149" dirty="0"/>
          </a:p>
        </p:txBody>
      </p:sp>
      <p:sp>
        <p:nvSpPr>
          <p:cNvPr id="25" name="Text 21"/>
          <p:cNvSpPr/>
          <p:nvPr/>
        </p:nvSpPr>
        <p:spPr>
          <a:xfrm>
            <a:off x="1814513" y="6246971"/>
            <a:ext cx="4723090"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Fase 4: Implantação e Manutenção</a:t>
            </a:r>
            <a:endParaRPr lang="en-US" sz="1791" dirty="0"/>
          </a:p>
        </p:txBody>
      </p:sp>
      <p:sp>
        <p:nvSpPr>
          <p:cNvPr id="26" name="Text 22"/>
          <p:cNvSpPr/>
          <p:nvPr/>
        </p:nvSpPr>
        <p:spPr>
          <a:xfrm>
            <a:off x="1814513" y="6634758"/>
            <a:ext cx="6724650"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Instalar o sistema no veículo, fornecer treinamento aos usuários, monitorar o desempenho do sistema e realizar atualizações de software e manutenção preventiva.</a:t>
            </a:r>
            <a:endParaRPr lang="en-US" sz="1361" dirty="0"/>
          </a:p>
        </p:txBody>
      </p:sp>
    </p:spTree>
    <p:extLst>
      <p:ext uri="{BB962C8B-B14F-4D97-AF65-F5344CB8AC3E}">
        <p14:creationId xmlns:p14="http://schemas.microsoft.com/office/powerpoint/2010/main" val="1830466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sp>
        <p:nvSpPr>
          <p:cNvPr id="4" name="Text 1"/>
          <p:cNvSpPr/>
          <p:nvPr/>
        </p:nvSpPr>
        <p:spPr>
          <a:xfrm>
            <a:off x="845225" y="856774"/>
            <a:ext cx="9837896" cy="794385"/>
          </a:xfrm>
          <a:prstGeom prst="rect">
            <a:avLst/>
          </a:prstGeom>
          <a:noFill/>
          <a:ln/>
        </p:spPr>
        <p:txBody>
          <a:bodyPr wrap="none" rtlCol="0" anchor="t"/>
          <a:lstStyle/>
          <a:p>
            <a:pPr marL="0" indent="0">
              <a:lnSpc>
                <a:spcPts val="6256"/>
              </a:lnSpc>
              <a:buNone/>
            </a:pPr>
            <a:r>
              <a:rPr lang="en-US" sz="5005" dirty="0">
                <a:solidFill>
                  <a:srgbClr val="FAEBEB"/>
                </a:solidFill>
                <a:latin typeface="Dela Gothic One" pitchFamily="34" charset="0"/>
                <a:ea typeface="Dela Gothic One" pitchFamily="34" charset="-122"/>
                <a:cs typeface="Dela Gothic One" pitchFamily="34" charset="-120"/>
              </a:rPr>
              <a:t>Monitoramento e Controle</a:t>
            </a:r>
            <a:endParaRPr lang="en-US" sz="5005" dirty="0"/>
          </a:p>
        </p:txBody>
      </p:sp>
      <p:sp>
        <p:nvSpPr>
          <p:cNvPr id="5" name="Text 2"/>
          <p:cNvSpPr/>
          <p:nvPr/>
        </p:nvSpPr>
        <p:spPr>
          <a:xfrm>
            <a:off x="845225" y="2254806"/>
            <a:ext cx="3920014" cy="794385"/>
          </a:xfrm>
          <a:prstGeom prst="rect">
            <a:avLst/>
          </a:prstGeom>
          <a:noFill/>
          <a:ln/>
        </p:spPr>
        <p:txBody>
          <a:bodyPr wrap="square" rtlCol="0" anchor="t"/>
          <a:lstStyle/>
          <a:p>
            <a:pPr marL="0" indent="0">
              <a:lnSpc>
                <a:spcPts val="3128"/>
              </a:lnSpc>
              <a:buNone/>
            </a:pPr>
            <a:r>
              <a:rPr lang="en-US" sz="2502" dirty="0">
                <a:solidFill>
                  <a:srgbClr val="FAEBEB"/>
                </a:solidFill>
                <a:latin typeface="Dela Gothic One" pitchFamily="34" charset="0"/>
                <a:ea typeface="Dela Gothic One" pitchFamily="34" charset="-122"/>
                <a:cs typeface="Dela Gothic One" pitchFamily="34" charset="-120"/>
              </a:rPr>
              <a:t>Monitoramento de Dados</a:t>
            </a:r>
            <a:endParaRPr lang="en-US" sz="2502" dirty="0"/>
          </a:p>
        </p:txBody>
      </p:sp>
      <p:sp>
        <p:nvSpPr>
          <p:cNvPr id="6" name="Text 3"/>
          <p:cNvSpPr/>
          <p:nvPr/>
        </p:nvSpPr>
        <p:spPr>
          <a:xfrm>
            <a:off x="845225" y="3290649"/>
            <a:ext cx="3920014" cy="3864769"/>
          </a:xfrm>
          <a:prstGeom prst="rect">
            <a:avLst/>
          </a:prstGeom>
          <a:noFill/>
          <a:ln/>
        </p:spPr>
        <p:txBody>
          <a:bodyPr wrap="square" rtlCol="0" anchor="t"/>
          <a:lstStyle/>
          <a:p>
            <a:pPr marL="0" indent="0">
              <a:lnSpc>
                <a:spcPts val="3043"/>
              </a:lnSpc>
              <a:buNone/>
            </a:pPr>
            <a:r>
              <a:rPr lang="en-US" sz="1902" dirty="0">
                <a:solidFill>
                  <a:srgbClr val="FFE5E5"/>
                </a:solidFill>
                <a:latin typeface="DM Sans" pitchFamily="34" charset="0"/>
                <a:ea typeface="DM Sans" pitchFamily="34" charset="-122"/>
                <a:cs typeface="DM Sans" pitchFamily="34" charset="-120"/>
              </a:rPr>
              <a:t>O sistema coletará dados em tempo real sobre a localização, velocidade, consumo de combustível, temperatura do motor, pressão dos pneus e outras informações relevantes. Esses dados serão transmitidos para um centro de monitoramento, acessível pelo usuário por meio de uma plataforma online.</a:t>
            </a:r>
            <a:endParaRPr lang="en-US" sz="1902" dirty="0"/>
          </a:p>
        </p:txBody>
      </p:sp>
      <p:sp>
        <p:nvSpPr>
          <p:cNvPr id="7" name="Text 4"/>
          <p:cNvSpPr/>
          <p:nvPr/>
        </p:nvSpPr>
        <p:spPr>
          <a:xfrm>
            <a:off x="5361980" y="2254806"/>
            <a:ext cx="3920014" cy="794385"/>
          </a:xfrm>
          <a:prstGeom prst="rect">
            <a:avLst/>
          </a:prstGeom>
          <a:noFill/>
          <a:ln/>
        </p:spPr>
        <p:txBody>
          <a:bodyPr wrap="square" rtlCol="0" anchor="t"/>
          <a:lstStyle/>
          <a:p>
            <a:pPr marL="0" indent="0">
              <a:lnSpc>
                <a:spcPts val="3128"/>
              </a:lnSpc>
              <a:buNone/>
            </a:pPr>
            <a:r>
              <a:rPr lang="en-US" sz="2502" dirty="0">
                <a:solidFill>
                  <a:srgbClr val="FAEBEB"/>
                </a:solidFill>
                <a:latin typeface="Dela Gothic One" pitchFamily="34" charset="0"/>
                <a:ea typeface="Dela Gothic One" pitchFamily="34" charset="-122"/>
                <a:cs typeface="Dela Gothic One" pitchFamily="34" charset="-120"/>
              </a:rPr>
              <a:t>Gerenciamento de Alertas</a:t>
            </a:r>
            <a:endParaRPr lang="en-US" sz="2502" dirty="0"/>
          </a:p>
        </p:txBody>
      </p:sp>
      <p:sp>
        <p:nvSpPr>
          <p:cNvPr id="8" name="Text 5"/>
          <p:cNvSpPr/>
          <p:nvPr/>
        </p:nvSpPr>
        <p:spPr>
          <a:xfrm>
            <a:off x="5361980" y="3290649"/>
            <a:ext cx="3920014" cy="3864769"/>
          </a:xfrm>
          <a:prstGeom prst="rect">
            <a:avLst/>
          </a:prstGeom>
          <a:noFill/>
          <a:ln/>
        </p:spPr>
        <p:txBody>
          <a:bodyPr wrap="square" rtlCol="0" anchor="t"/>
          <a:lstStyle/>
          <a:p>
            <a:pPr marL="0" indent="0">
              <a:lnSpc>
                <a:spcPts val="3043"/>
              </a:lnSpc>
              <a:buNone/>
            </a:pPr>
            <a:r>
              <a:rPr lang="en-US" sz="1902" dirty="0">
                <a:solidFill>
                  <a:srgbClr val="FFE5E5"/>
                </a:solidFill>
                <a:latin typeface="DM Sans" pitchFamily="34" charset="0"/>
                <a:ea typeface="DM Sans" pitchFamily="34" charset="-122"/>
                <a:cs typeface="DM Sans" pitchFamily="34" charset="-120"/>
              </a:rPr>
              <a:t>O sistema enviará alertas ao usuário em caso de eventos críticos, como excesso de velocidade, falhas mecânicas, mau funcionamento de sensores ou tentativa de roubo. Os alertas podem ser enviados por meio de notificações push, SMS ou e-mail, garantindo que o usuário esteja sempre informado.</a:t>
            </a:r>
            <a:endParaRPr lang="en-US" sz="1902" dirty="0"/>
          </a:p>
        </p:txBody>
      </p:sp>
      <p:sp>
        <p:nvSpPr>
          <p:cNvPr id="9" name="Text 6"/>
          <p:cNvSpPr/>
          <p:nvPr/>
        </p:nvSpPr>
        <p:spPr>
          <a:xfrm>
            <a:off x="9878735" y="2254806"/>
            <a:ext cx="3223974" cy="397193"/>
          </a:xfrm>
          <a:prstGeom prst="rect">
            <a:avLst/>
          </a:prstGeom>
          <a:noFill/>
          <a:ln/>
        </p:spPr>
        <p:txBody>
          <a:bodyPr wrap="none" rtlCol="0" anchor="t"/>
          <a:lstStyle/>
          <a:p>
            <a:pPr marL="0" indent="0">
              <a:lnSpc>
                <a:spcPts val="3128"/>
              </a:lnSpc>
              <a:buNone/>
            </a:pPr>
            <a:r>
              <a:rPr lang="en-US" sz="2502" dirty="0">
                <a:solidFill>
                  <a:srgbClr val="FAEBEB"/>
                </a:solidFill>
                <a:latin typeface="Dela Gothic One" pitchFamily="34" charset="0"/>
                <a:ea typeface="Dela Gothic One" pitchFamily="34" charset="-122"/>
                <a:cs typeface="Dela Gothic One" pitchFamily="34" charset="-120"/>
              </a:rPr>
              <a:t>Análise de Dados</a:t>
            </a:r>
            <a:endParaRPr lang="en-US" sz="2502" dirty="0"/>
          </a:p>
        </p:txBody>
      </p:sp>
      <p:sp>
        <p:nvSpPr>
          <p:cNvPr id="10" name="Text 7"/>
          <p:cNvSpPr/>
          <p:nvPr/>
        </p:nvSpPr>
        <p:spPr>
          <a:xfrm>
            <a:off x="9878735" y="2893457"/>
            <a:ext cx="3920014" cy="3091815"/>
          </a:xfrm>
          <a:prstGeom prst="rect">
            <a:avLst/>
          </a:prstGeom>
          <a:noFill/>
          <a:ln/>
        </p:spPr>
        <p:txBody>
          <a:bodyPr wrap="square" rtlCol="0" anchor="t"/>
          <a:lstStyle/>
          <a:p>
            <a:pPr marL="0" indent="0">
              <a:lnSpc>
                <a:spcPts val="3043"/>
              </a:lnSpc>
              <a:buNone/>
            </a:pPr>
            <a:r>
              <a:rPr lang="en-US" sz="1902" dirty="0">
                <a:solidFill>
                  <a:srgbClr val="FFE5E5"/>
                </a:solidFill>
                <a:latin typeface="DM Sans" pitchFamily="34" charset="0"/>
                <a:ea typeface="DM Sans" pitchFamily="34" charset="-122"/>
                <a:cs typeface="DM Sans" pitchFamily="34" charset="-120"/>
              </a:rPr>
              <a:t>Os dados coletados pelo sistema podem ser analisados para identificar padrões de condução, otimizar o desempenho do veículo, melhorar a eficiência do consumo de combustível, prevenir falhas mecânicas e aprimorar a segurança do veículo.</a:t>
            </a:r>
            <a:endParaRPr lang="en-US" sz="1902"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06339"/>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806339"/>
          </a:xfrm>
          <a:prstGeom prst="rect">
            <a:avLst/>
          </a:prstGeom>
        </p:spPr>
      </p:pic>
      <p:sp>
        <p:nvSpPr>
          <p:cNvPr id="5" name="Text 1"/>
          <p:cNvSpPr/>
          <p:nvPr/>
        </p:nvSpPr>
        <p:spPr>
          <a:xfrm>
            <a:off x="604837" y="475178"/>
            <a:ext cx="7934325" cy="1705570"/>
          </a:xfrm>
          <a:prstGeom prst="rect">
            <a:avLst/>
          </a:prstGeom>
          <a:noFill/>
          <a:ln/>
        </p:spPr>
        <p:txBody>
          <a:bodyPr wrap="square" rtlCol="0" anchor="t"/>
          <a:lstStyle/>
          <a:p>
            <a:pPr marL="0" indent="0">
              <a:lnSpc>
                <a:spcPts val="4476"/>
              </a:lnSpc>
              <a:buNone/>
            </a:pPr>
            <a:r>
              <a:rPr lang="en-US" sz="3581" dirty="0">
                <a:solidFill>
                  <a:srgbClr val="FAEBEB"/>
                </a:solidFill>
                <a:latin typeface="Dela Gothic One" pitchFamily="34" charset="0"/>
                <a:ea typeface="Dela Gothic One" pitchFamily="34" charset="-122"/>
                <a:cs typeface="Dela Gothic One" pitchFamily="34" charset="-120"/>
              </a:rPr>
              <a:t>Gestão de Projetos e Relacionamento com Limites do Sistema</a:t>
            </a:r>
            <a:endParaRPr lang="en-US" sz="3581" dirty="0"/>
          </a:p>
        </p:txBody>
      </p:sp>
      <p:pic>
        <p:nvPicPr>
          <p:cNvPr id="6" name="Image 2" descr="preencoded.png"/>
          <p:cNvPicPr>
            <a:picLocks noChangeAspect="1"/>
          </p:cNvPicPr>
          <p:nvPr/>
        </p:nvPicPr>
        <p:blipFill>
          <a:blip r:embed="rId5"/>
          <a:stretch>
            <a:fillRect/>
          </a:stretch>
        </p:blipFill>
        <p:spPr>
          <a:xfrm>
            <a:off x="604837" y="2439948"/>
            <a:ext cx="864037" cy="1382554"/>
          </a:xfrm>
          <a:prstGeom prst="rect">
            <a:avLst/>
          </a:prstGeom>
        </p:spPr>
      </p:pic>
      <p:sp>
        <p:nvSpPr>
          <p:cNvPr id="7" name="Text 2"/>
          <p:cNvSpPr/>
          <p:nvPr/>
        </p:nvSpPr>
        <p:spPr>
          <a:xfrm>
            <a:off x="1728073" y="2612708"/>
            <a:ext cx="4203978"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Planejamento e Gerenciamento</a:t>
            </a:r>
            <a:endParaRPr lang="en-US" sz="1791" dirty="0"/>
          </a:p>
        </p:txBody>
      </p:sp>
      <p:sp>
        <p:nvSpPr>
          <p:cNvPr id="8" name="Text 3"/>
          <p:cNvSpPr/>
          <p:nvPr/>
        </p:nvSpPr>
        <p:spPr>
          <a:xfrm>
            <a:off x="1728073" y="3000494"/>
            <a:ext cx="6811089"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Definir os objetivos, escopo, cronograma e orçamento do projeto. Gerenciar as equipes de desenvolvimento e garantir a comunicação eficaz entre os stakeholders.</a:t>
            </a:r>
            <a:endParaRPr lang="en-US" sz="1361" dirty="0"/>
          </a:p>
        </p:txBody>
      </p:sp>
      <p:pic>
        <p:nvPicPr>
          <p:cNvPr id="9" name="Image 3" descr="preencoded.png"/>
          <p:cNvPicPr>
            <a:picLocks noChangeAspect="1"/>
          </p:cNvPicPr>
          <p:nvPr/>
        </p:nvPicPr>
        <p:blipFill>
          <a:blip r:embed="rId6"/>
          <a:stretch>
            <a:fillRect/>
          </a:stretch>
        </p:blipFill>
        <p:spPr>
          <a:xfrm>
            <a:off x="604837" y="3822502"/>
            <a:ext cx="864037" cy="1382554"/>
          </a:xfrm>
          <a:prstGeom prst="rect">
            <a:avLst/>
          </a:prstGeom>
        </p:spPr>
      </p:pic>
      <p:sp>
        <p:nvSpPr>
          <p:cNvPr id="10" name="Text 4"/>
          <p:cNvSpPr/>
          <p:nvPr/>
        </p:nvSpPr>
        <p:spPr>
          <a:xfrm>
            <a:off x="1728073" y="3995261"/>
            <a:ext cx="3437811"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Gerenciamento de Riscos</a:t>
            </a:r>
            <a:endParaRPr lang="en-US" sz="1791" dirty="0"/>
          </a:p>
        </p:txBody>
      </p:sp>
      <p:sp>
        <p:nvSpPr>
          <p:cNvPr id="11" name="Text 5"/>
          <p:cNvSpPr/>
          <p:nvPr/>
        </p:nvSpPr>
        <p:spPr>
          <a:xfrm>
            <a:off x="1728073" y="4383048"/>
            <a:ext cx="6811089"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Identificar, analisar e mitigar os riscos que podem afetar o projeto. Monitorar os riscos e implementar medidas corretivas para minimizar os impactos negativos.</a:t>
            </a:r>
            <a:endParaRPr lang="en-US" sz="1361" dirty="0"/>
          </a:p>
        </p:txBody>
      </p:sp>
      <p:pic>
        <p:nvPicPr>
          <p:cNvPr id="12" name="Image 4" descr="preencoded.png"/>
          <p:cNvPicPr>
            <a:picLocks noChangeAspect="1"/>
          </p:cNvPicPr>
          <p:nvPr/>
        </p:nvPicPr>
        <p:blipFill>
          <a:blip r:embed="rId7"/>
          <a:stretch>
            <a:fillRect/>
          </a:stretch>
        </p:blipFill>
        <p:spPr>
          <a:xfrm>
            <a:off x="604837" y="5205055"/>
            <a:ext cx="864037" cy="1563053"/>
          </a:xfrm>
          <a:prstGeom prst="rect">
            <a:avLst/>
          </a:prstGeom>
        </p:spPr>
      </p:pic>
      <p:sp>
        <p:nvSpPr>
          <p:cNvPr id="13" name="Text 6"/>
          <p:cNvSpPr/>
          <p:nvPr/>
        </p:nvSpPr>
        <p:spPr>
          <a:xfrm>
            <a:off x="1728073" y="5377815"/>
            <a:ext cx="2996922"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Controle de Mudanças</a:t>
            </a:r>
            <a:endParaRPr lang="en-US" sz="1791" dirty="0"/>
          </a:p>
        </p:txBody>
      </p:sp>
      <p:sp>
        <p:nvSpPr>
          <p:cNvPr id="14" name="Text 7"/>
          <p:cNvSpPr/>
          <p:nvPr/>
        </p:nvSpPr>
        <p:spPr>
          <a:xfrm>
            <a:off x="1728073" y="5765602"/>
            <a:ext cx="6811089"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Gerenciar as mudanças nos requisitos e no escopo do projeto. Avaliar o impacto das mudanças e implementar medidas para garantir que o projeto permaneça dentro do escopo definido.</a:t>
            </a:r>
            <a:endParaRPr lang="en-US" sz="1361" dirty="0"/>
          </a:p>
        </p:txBody>
      </p:sp>
      <p:pic>
        <p:nvPicPr>
          <p:cNvPr id="15" name="Image 5" descr="preencoded.png"/>
          <p:cNvPicPr>
            <a:picLocks noChangeAspect="1"/>
          </p:cNvPicPr>
          <p:nvPr/>
        </p:nvPicPr>
        <p:blipFill>
          <a:blip r:embed="rId8"/>
          <a:stretch>
            <a:fillRect/>
          </a:stretch>
        </p:blipFill>
        <p:spPr>
          <a:xfrm>
            <a:off x="604837" y="6768108"/>
            <a:ext cx="864037" cy="1563053"/>
          </a:xfrm>
          <a:prstGeom prst="rect">
            <a:avLst/>
          </a:prstGeom>
        </p:spPr>
      </p:pic>
      <p:sp>
        <p:nvSpPr>
          <p:cNvPr id="16" name="Text 8"/>
          <p:cNvSpPr/>
          <p:nvPr/>
        </p:nvSpPr>
        <p:spPr>
          <a:xfrm>
            <a:off x="1728073" y="6940868"/>
            <a:ext cx="3785354"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Gerenciamento de Recursos</a:t>
            </a:r>
            <a:endParaRPr lang="en-US" sz="1791" dirty="0"/>
          </a:p>
        </p:txBody>
      </p:sp>
      <p:sp>
        <p:nvSpPr>
          <p:cNvPr id="17" name="Text 9"/>
          <p:cNvSpPr/>
          <p:nvPr/>
        </p:nvSpPr>
        <p:spPr>
          <a:xfrm>
            <a:off x="1728073" y="7328654"/>
            <a:ext cx="6811089"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Gerenciar os recursos humanos, materiais e financeiros do projeto. Alocar recursos de forma eficiente e garantir que os recursos estejam disponíveis para o desenvolvimento e implementação do sistema.</a:t>
            </a:r>
            <a:endParaRPr lang="en-US" sz="1361" dirty="0"/>
          </a:p>
        </p:txBody>
      </p:sp>
    </p:spTree>
    <p:extLst>
      <p:ext uri="{BB962C8B-B14F-4D97-AF65-F5344CB8AC3E}">
        <p14:creationId xmlns:p14="http://schemas.microsoft.com/office/powerpoint/2010/main" val="32107993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51258" y="1308735"/>
            <a:ext cx="7614285" cy="1437799"/>
          </a:xfrm>
          <a:prstGeom prst="rect">
            <a:avLst/>
          </a:prstGeom>
          <a:noFill/>
          <a:ln/>
        </p:spPr>
        <p:txBody>
          <a:bodyPr wrap="square" rtlCol="0" anchor="t"/>
          <a:lstStyle/>
          <a:p>
            <a:pPr marL="0" indent="0">
              <a:lnSpc>
                <a:spcPts val="5661"/>
              </a:lnSpc>
              <a:buNone/>
            </a:pPr>
            <a:r>
              <a:rPr lang="en-US" sz="4529" dirty="0">
                <a:solidFill>
                  <a:srgbClr val="FAEBEB"/>
                </a:solidFill>
                <a:latin typeface="Dela Gothic One" pitchFamily="34" charset="0"/>
                <a:ea typeface="Dela Gothic One" pitchFamily="34" charset="-122"/>
                <a:cs typeface="Dela Gothic One" pitchFamily="34" charset="-120"/>
              </a:rPr>
              <a:t>Conclusão e Considerações Finais</a:t>
            </a:r>
            <a:endParaRPr lang="en-US" sz="4529" dirty="0"/>
          </a:p>
        </p:txBody>
      </p:sp>
      <p:sp>
        <p:nvSpPr>
          <p:cNvPr id="6" name="Text 2"/>
          <p:cNvSpPr/>
          <p:nvPr/>
        </p:nvSpPr>
        <p:spPr>
          <a:xfrm>
            <a:off x="6251258" y="3074313"/>
            <a:ext cx="7614285" cy="3846552"/>
          </a:xfrm>
          <a:prstGeom prst="rect">
            <a:avLst/>
          </a:prstGeom>
          <a:noFill/>
          <a:ln/>
        </p:spPr>
        <p:txBody>
          <a:bodyPr wrap="square" rtlCol="0" anchor="t"/>
          <a:lstStyle/>
          <a:p>
            <a:pPr marL="0" indent="0">
              <a:lnSpc>
                <a:spcPts val="2753"/>
              </a:lnSpc>
              <a:buNone/>
            </a:pPr>
            <a:r>
              <a:rPr lang="en-US" sz="1721" dirty="0">
                <a:solidFill>
                  <a:srgbClr val="FFE5E5"/>
                </a:solidFill>
                <a:latin typeface="DM Sans" pitchFamily="34" charset="0"/>
                <a:ea typeface="DM Sans" pitchFamily="34" charset="-122"/>
                <a:cs typeface="DM Sans" pitchFamily="34" charset="-120"/>
              </a:rPr>
              <a:t>A implementação de um sistema de automação veicular integrado com Bluetooth, rastreamento via satélite e modelagem preditiva oferece um conjunto de funcionalidades inovadoras, promovendo a segurança, a eficiência e a conveniência para o usuário. No entanto, é crucial considerar os desafios e as limitações do sistema, como a autonomia da bateria, a cobertura do sinal e a segurança cibernética. O planejamento e a gestão de projetos eficazes são essenciais para garantir o sucesso do projeto, incluindo o gerenciamento de riscos, o controle de mudanças e a alocação eficiente de recursos. O sistema de automação veicular tem o potencial de transformar a experiência de condução, tornando-a mais segura, eficiente e personalizada.</a:t>
            </a:r>
            <a:endParaRPr lang="en-US" sz="172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90156"/>
            <a:ext cx="14630400" cy="8809911"/>
          </a:xfrm>
          <a:prstGeom prst="rect">
            <a:avLst/>
          </a:prstGeom>
          <a:solidFill>
            <a:srgbClr val="0A0A0A">
              <a:alpha val="75000"/>
            </a:srgbClr>
          </a:solidFill>
          <a:ln/>
        </p:spPr>
      </p:sp>
      <p:sp>
        <p:nvSpPr>
          <p:cNvPr id="5" name="Text 1"/>
          <p:cNvSpPr/>
          <p:nvPr/>
        </p:nvSpPr>
        <p:spPr>
          <a:xfrm>
            <a:off x="7315200" y="367189"/>
            <a:ext cx="7315200" cy="1137047"/>
          </a:xfrm>
          <a:prstGeom prst="rect">
            <a:avLst/>
          </a:prstGeom>
          <a:noFill/>
          <a:ln/>
        </p:spPr>
        <p:txBody>
          <a:bodyPr wrap="square" rtlCol="0" anchor="t"/>
          <a:lstStyle/>
          <a:p>
            <a:pPr marL="0" indent="0" algn="ctr">
              <a:lnSpc>
                <a:spcPts val="4476"/>
              </a:lnSpc>
              <a:buNone/>
            </a:pPr>
            <a:r>
              <a:rPr lang="en-US" sz="4000" dirty="0">
                <a:solidFill>
                  <a:srgbClr val="FAEBEB"/>
                </a:solidFill>
                <a:latin typeface="Cascadia Code Light" panose="020B0609020000020004" pitchFamily="49" charset="0"/>
                <a:ea typeface="Dela Gothic One" pitchFamily="34" charset="-122"/>
                <a:cs typeface="Cascadia Code Light" panose="020B0609020000020004" pitchFamily="49" charset="0"/>
              </a:rPr>
              <a:t>VISÃO GERAL DE PROJETO</a:t>
            </a:r>
            <a:endParaRPr lang="en-US" sz="4000" dirty="0">
              <a:latin typeface="Cascadia Code Light" panose="020B0609020000020004" pitchFamily="49" charset="0"/>
              <a:cs typeface="Cascadia Code Light" panose="020B0609020000020004" pitchFamily="49" charset="0"/>
            </a:endParaRPr>
          </a:p>
        </p:txBody>
      </p:sp>
      <p:sp>
        <p:nvSpPr>
          <p:cNvPr id="6" name="Shape 2"/>
          <p:cNvSpPr/>
          <p:nvPr/>
        </p:nvSpPr>
        <p:spPr>
          <a:xfrm>
            <a:off x="7080826" y="1423744"/>
            <a:ext cx="7541717" cy="2131457"/>
          </a:xfrm>
          <a:prstGeom prst="roundRect">
            <a:avLst>
              <a:gd name="adj" fmla="val 3405"/>
            </a:avLst>
          </a:prstGeom>
          <a:solidFill>
            <a:srgbClr val="740B0B"/>
          </a:solidFill>
          <a:ln w="7620">
            <a:solidFill>
              <a:srgbClr val="8D2424"/>
            </a:solidFill>
            <a:prstDash val="solid"/>
          </a:ln>
        </p:spPr>
      </p:sp>
      <p:sp>
        <p:nvSpPr>
          <p:cNvPr id="7" name="Text 3"/>
          <p:cNvSpPr/>
          <p:nvPr/>
        </p:nvSpPr>
        <p:spPr>
          <a:xfrm>
            <a:off x="7080825" y="2326753"/>
            <a:ext cx="7533861" cy="1286631"/>
          </a:xfrm>
          <a:prstGeom prst="rect">
            <a:avLst/>
          </a:prstGeom>
          <a:noFill/>
          <a:ln/>
        </p:spPr>
        <p:txBody>
          <a:bodyPr wrap="none" rtlCol="0" anchor="t"/>
          <a:lstStyle/>
          <a:p>
            <a:pPr marL="0" indent="0" algn="ctr">
              <a:lnSpc>
                <a:spcPts val="2238"/>
              </a:lnSpc>
              <a:buNone/>
            </a:pPr>
            <a:r>
              <a:rPr lang="en-US" sz="36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APLICATIVO DESKTOP</a:t>
            </a:r>
            <a:endParaRPr lang="en-US" sz="3600" dirty="0">
              <a:latin typeface="Cascadia Mono SemiLight" panose="020B0609020000020004" pitchFamily="49" charset="0"/>
              <a:cs typeface="Cascadia Mono SemiLight" panose="020B0609020000020004" pitchFamily="49" charset="0"/>
            </a:endParaRPr>
          </a:p>
        </p:txBody>
      </p:sp>
      <p:sp>
        <p:nvSpPr>
          <p:cNvPr id="9" name="Shape 5"/>
          <p:cNvSpPr/>
          <p:nvPr/>
        </p:nvSpPr>
        <p:spPr>
          <a:xfrm>
            <a:off x="7076898" y="3671568"/>
            <a:ext cx="7533861" cy="2131457"/>
          </a:xfrm>
          <a:prstGeom prst="roundRect">
            <a:avLst>
              <a:gd name="adj" fmla="val 3405"/>
            </a:avLst>
          </a:prstGeom>
          <a:solidFill>
            <a:srgbClr val="740B0B"/>
          </a:solidFill>
          <a:ln w="7620">
            <a:solidFill>
              <a:srgbClr val="8D2424"/>
            </a:solidFill>
            <a:prstDash val="solid"/>
          </a:ln>
        </p:spPr>
      </p:sp>
      <p:sp>
        <p:nvSpPr>
          <p:cNvPr id="10" name="Text 6"/>
          <p:cNvSpPr/>
          <p:nvPr/>
        </p:nvSpPr>
        <p:spPr>
          <a:xfrm>
            <a:off x="7084754" y="4559382"/>
            <a:ext cx="7533861" cy="1287428"/>
          </a:xfrm>
          <a:prstGeom prst="rect">
            <a:avLst/>
          </a:prstGeom>
          <a:noFill/>
          <a:ln/>
        </p:spPr>
        <p:txBody>
          <a:bodyPr wrap="none" rtlCol="0" anchor="t"/>
          <a:lstStyle/>
          <a:p>
            <a:pPr marL="0" indent="0" algn="ctr">
              <a:lnSpc>
                <a:spcPts val="2238"/>
              </a:lnSpc>
              <a:buNone/>
            </a:pPr>
            <a:r>
              <a:rPr lang="en-US" sz="36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APLICATIVO MOBILE</a:t>
            </a:r>
            <a:endParaRPr lang="en-US" sz="3600" dirty="0">
              <a:latin typeface="Cascadia Mono SemiLight" panose="020B0609020000020004" pitchFamily="49" charset="0"/>
              <a:cs typeface="Cascadia Mono SemiLight" panose="020B0609020000020004" pitchFamily="49" charset="0"/>
            </a:endParaRPr>
          </a:p>
        </p:txBody>
      </p:sp>
      <p:sp>
        <p:nvSpPr>
          <p:cNvPr id="12" name="Shape 8"/>
          <p:cNvSpPr/>
          <p:nvPr/>
        </p:nvSpPr>
        <p:spPr>
          <a:xfrm>
            <a:off x="7057258" y="5919392"/>
            <a:ext cx="7541717" cy="2131457"/>
          </a:xfrm>
          <a:prstGeom prst="roundRect">
            <a:avLst>
              <a:gd name="adj" fmla="val 3913"/>
            </a:avLst>
          </a:prstGeom>
          <a:solidFill>
            <a:srgbClr val="740B0B"/>
          </a:solidFill>
          <a:ln w="7620">
            <a:solidFill>
              <a:srgbClr val="8D2424"/>
            </a:solidFill>
            <a:prstDash val="solid"/>
          </a:ln>
        </p:spPr>
      </p:sp>
      <p:sp>
        <p:nvSpPr>
          <p:cNvPr id="13" name="Text 9"/>
          <p:cNvSpPr/>
          <p:nvPr/>
        </p:nvSpPr>
        <p:spPr>
          <a:xfrm>
            <a:off x="7025833" y="6805856"/>
            <a:ext cx="7533861" cy="1078472"/>
          </a:xfrm>
          <a:prstGeom prst="rect">
            <a:avLst/>
          </a:prstGeom>
          <a:noFill/>
          <a:ln/>
        </p:spPr>
        <p:txBody>
          <a:bodyPr wrap="none" rtlCol="0" anchor="t"/>
          <a:lstStyle/>
          <a:p>
            <a:pPr marL="0" indent="0" algn="ctr">
              <a:lnSpc>
                <a:spcPts val="2238"/>
              </a:lnSpc>
              <a:buNone/>
            </a:pPr>
            <a:r>
              <a:rPr lang="en-US" sz="36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DEMONSTRAÇÃO DE HARDWARE</a:t>
            </a:r>
            <a:endParaRPr lang="en-US" sz="1791" dirty="0">
              <a:latin typeface="Cascadia Mono SemiLight" panose="020B0609020000020004" pitchFamily="49" charset="0"/>
              <a:cs typeface="Cascadia Mono SemiLight" panose="020B0609020000020004" pitchFamily="49" charset="0"/>
            </a:endParaRPr>
          </a:p>
        </p:txBody>
      </p:sp>
      <p:pic>
        <p:nvPicPr>
          <p:cNvPr id="19" name="Imagem 18">
            <a:extLst>
              <a:ext uri="{FF2B5EF4-FFF2-40B4-BE49-F238E27FC236}">
                <a16:creationId xmlns:a16="http://schemas.microsoft.com/office/drawing/2014/main" id="{14AD5133-CAEF-4A35-82F0-6A0EC8532632}"/>
              </a:ext>
            </a:extLst>
          </p:cNvPr>
          <p:cNvPicPr>
            <a:picLocks noChangeAspect="1"/>
          </p:cNvPicPr>
          <p:nvPr/>
        </p:nvPicPr>
        <p:blipFill>
          <a:blip r:embed="rId4"/>
          <a:stretch>
            <a:fillRect/>
          </a:stretch>
        </p:blipFill>
        <p:spPr>
          <a:xfrm>
            <a:off x="0" y="0"/>
            <a:ext cx="73152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06339"/>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806339"/>
          </a:xfrm>
          <a:prstGeom prst="rect">
            <a:avLst/>
          </a:prstGeom>
        </p:spPr>
      </p:pic>
      <p:sp>
        <p:nvSpPr>
          <p:cNvPr id="5" name="Text 1"/>
          <p:cNvSpPr/>
          <p:nvPr/>
        </p:nvSpPr>
        <p:spPr>
          <a:xfrm>
            <a:off x="604837" y="475178"/>
            <a:ext cx="7934325" cy="676038"/>
          </a:xfrm>
          <a:prstGeom prst="rect">
            <a:avLst/>
          </a:prstGeom>
          <a:solidFill>
            <a:srgbClr val="800000"/>
          </a:solidFill>
          <a:ln w="38100" cap="rnd">
            <a:solidFill>
              <a:srgbClr val="C00000">
                <a:alpha val="75000"/>
              </a:srgbClr>
            </a:solidFill>
            <a:prstDash val="sysDot"/>
          </a:ln>
        </p:spPr>
        <p:txBody>
          <a:bodyPr wrap="square" rtlCol="0" anchor="t"/>
          <a:lstStyle/>
          <a:p>
            <a:pPr marL="144000" indent="0" algn="ctr">
              <a:lnSpc>
                <a:spcPts val="4476"/>
              </a:lnSpc>
              <a:buNone/>
            </a:pPr>
            <a:r>
              <a:rPr lang="en-US" sz="4400" dirty="0">
                <a:solidFill>
                  <a:schemeClr val="bg1">
                    <a:lumMod val="75000"/>
                  </a:schemeClr>
                </a:solidFill>
                <a:latin typeface="Cascadia Mono SemiLight" panose="020B0609020000020004" pitchFamily="49" charset="0"/>
                <a:ea typeface="Dela Gothic One" pitchFamily="34" charset="-122"/>
                <a:cs typeface="Cascadia Mono SemiLight" panose="020B0609020000020004" pitchFamily="49" charset="0"/>
              </a:rPr>
              <a:t>APLICATIVO DESKTOP</a:t>
            </a:r>
            <a:endParaRPr lang="en-US" sz="4400" dirty="0">
              <a:solidFill>
                <a:schemeClr val="bg1">
                  <a:lumMod val="75000"/>
                </a:schemeClr>
              </a:solidFill>
              <a:latin typeface="Cascadia Mono SemiLight" panose="020B0609020000020004" pitchFamily="49" charset="0"/>
              <a:cs typeface="Cascadia Mono SemiLight" panose="020B0609020000020004" pitchFamily="49" charset="0"/>
            </a:endParaRPr>
          </a:p>
        </p:txBody>
      </p:sp>
      <p:pic>
        <p:nvPicPr>
          <p:cNvPr id="6" name="Image 2" descr="preencoded.png"/>
          <p:cNvPicPr>
            <a:picLocks noChangeAspect="1"/>
          </p:cNvPicPr>
          <p:nvPr/>
        </p:nvPicPr>
        <p:blipFill>
          <a:blip r:embed="rId5"/>
          <a:stretch>
            <a:fillRect/>
          </a:stretch>
        </p:blipFill>
        <p:spPr>
          <a:xfrm>
            <a:off x="604837" y="2439948"/>
            <a:ext cx="864037" cy="1382554"/>
          </a:xfrm>
          <a:prstGeom prst="rect">
            <a:avLst/>
          </a:prstGeom>
        </p:spPr>
      </p:pic>
      <p:sp>
        <p:nvSpPr>
          <p:cNvPr id="7" name="Text 2"/>
          <p:cNvSpPr/>
          <p:nvPr/>
        </p:nvSpPr>
        <p:spPr>
          <a:xfrm>
            <a:off x="1468874" y="2612708"/>
            <a:ext cx="4203978" cy="284202"/>
          </a:xfrm>
          <a:prstGeom prst="rect">
            <a:avLst/>
          </a:prstGeom>
          <a:noFill/>
          <a:ln/>
        </p:spPr>
        <p:txBody>
          <a:bodyPr wrap="none" rtlCol="0" anchor="t"/>
          <a:lstStyle/>
          <a:p>
            <a:pPr>
              <a:lnSpc>
                <a:spcPts val="2238"/>
              </a:lnSpc>
            </a:pPr>
            <a:r>
              <a:rPr lang="pt-BR" sz="20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Garantir uma navegação rápida e fácil pelo sistema</a:t>
            </a:r>
            <a:endParaRPr lang="en-US" sz="2000" dirty="0">
              <a:latin typeface="Cascadia Mono SemiLight" panose="020B0609020000020004" pitchFamily="49" charset="0"/>
              <a:cs typeface="Cascadia Mono SemiLight" panose="020B0609020000020004" pitchFamily="49" charset="0"/>
            </a:endParaRPr>
          </a:p>
        </p:txBody>
      </p:sp>
      <p:sp>
        <p:nvSpPr>
          <p:cNvPr id="8" name="Text 3"/>
          <p:cNvSpPr/>
          <p:nvPr/>
        </p:nvSpPr>
        <p:spPr>
          <a:xfrm>
            <a:off x="1468874" y="3000494"/>
            <a:ext cx="6811089" cy="553164"/>
          </a:xfrm>
          <a:prstGeom prst="rect">
            <a:avLst/>
          </a:prstGeom>
          <a:noFill/>
          <a:ln/>
        </p:spPr>
        <p:txBody>
          <a:bodyPr wrap="square" rtlCol="0" anchor="t"/>
          <a:lstStyle/>
          <a:p>
            <a:pPr marL="0" indent="0" algn="l">
              <a:lnSpc>
                <a:spcPts val="2177"/>
              </a:lnSpc>
              <a:buNone/>
            </a:pPr>
            <a:r>
              <a:rPr lang="en-US" u="sng" dirty="0">
                <a:solidFill>
                  <a:srgbClr val="FFE5E5"/>
                </a:solidFill>
                <a:latin typeface="DM Sans" pitchFamily="34" charset="0"/>
                <a:ea typeface="DM Sans" pitchFamily="34" charset="-122"/>
                <a:cs typeface="DM Sans" pitchFamily="34" charset="-120"/>
              </a:rPr>
              <a:t>Layout </a:t>
            </a:r>
            <a:r>
              <a:rPr lang="en-US" u="sng" dirty="0" err="1">
                <a:solidFill>
                  <a:srgbClr val="FFE5E5"/>
                </a:solidFill>
                <a:latin typeface="DM Sans" pitchFamily="34" charset="0"/>
                <a:ea typeface="DM Sans" pitchFamily="34" charset="-122"/>
                <a:cs typeface="DM Sans" pitchFamily="34" charset="-120"/>
              </a:rPr>
              <a:t>prático</a:t>
            </a:r>
            <a:r>
              <a:rPr lang="en-US" u="sng" dirty="0">
                <a:solidFill>
                  <a:srgbClr val="FFE5E5"/>
                </a:solidFill>
                <a:latin typeface="DM Sans" pitchFamily="34" charset="0"/>
                <a:ea typeface="DM Sans" pitchFamily="34" charset="-122"/>
                <a:cs typeface="DM Sans" pitchFamily="34" charset="-120"/>
              </a:rPr>
              <a:t> e </a:t>
            </a:r>
            <a:r>
              <a:rPr lang="en-US" u="sng" dirty="0" err="1">
                <a:solidFill>
                  <a:srgbClr val="FFE5E5"/>
                </a:solidFill>
                <a:latin typeface="DM Sans" pitchFamily="34" charset="0"/>
                <a:ea typeface="DM Sans" pitchFamily="34" charset="-122"/>
                <a:cs typeface="DM Sans" pitchFamily="34" charset="-120"/>
              </a:rPr>
              <a:t>intuitivo</a:t>
            </a:r>
            <a:r>
              <a:rPr lang="en-US" u="sng" dirty="0">
                <a:solidFill>
                  <a:srgbClr val="FFE5E5"/>
                </a:solidFill>
                <a:latin typeface="DM Sans" pitchFamily="34" charset="0"/>
                <a:ea typeface="DM Sans" pitchFamily="34" charset="-122"/>
                <a:cs typeface="DM Sans" pitchFamily="34" charset="-120"/>
              </a:rPr>
              <a:t>.</a:t>
            </a:r>
            <a:endParaRPr lang="en-US" u="sng" dirty="0"/>
          </a:p>
        </p:txBody>
      </p:sp>
      <p:pic>
        <p:nvPicPr>
          <p:cNvPr id="9" name="Image 3" descr="preencoded.png"/>
          <p:cNvPicPr>
            <a:picLocks noChangeAspect="1"/>
          </p:cNvPicPr>
          <p:nvPr/>
        </p:nvPicPr>
        <p:blipFill>
          <a:blip r:embed="rId6"/>
          <a:stretch>
            <a:fillRect/>
          </a:stretch>
        </p:blipFill>
        <p:spPr>
          <a:xfrm>
            <a:off x="604837" y="3822502"/>
            <a:ext cx="864037" cy="1382554"/>
          </a:xfrm>
          <a:prstGeom prst="rect">
            <a:avLst/>
          </a:prstGeom>
        </p:spPr>
      </p:pic>
      <p:sp>
        <p:nvSpPr>
          <p:cNvPr id="10" name="Text 4"/>
          <p:cNvSpPr/>
          <p:nvPr/>
        </p:nvSpPr>
        <p:spPr>
          <a:xfrm>
            <a:off x="1468874" y="3995261"/>
            <a:ext cx="3437811" cy="284202"/>
          </a:xfrm>
          <a:prstGeom prst="rect">
            <a:avLst/>
          </a:prstGeom>
          <a:noFill/>
          <a:ln/>
        </p:spPr>
        <p:txBody>
          <a:bodyPr wrap="none" rtlCol="0" anchor="t"/>
          <a:lstStyle/>
          <a:p>
            <a:pPr>
              <a:lnSpc>
                <a:spcPts val="2238"/>
              </a:lnSpc>
            </a:pPr>
            <a:r>
              <a:rPr lang="en-US" sz="2000" dirty="0" err="1">
                <a:solidFill>
                  <a:srgbClr val="FFE5E5"/>
                </a:solidFill>
                <a:latin typeface="Cascadia Mono SemiLight" panose="020B0609020000020004" pitchFamily="49" charset="0"/>
                <a:ea typeface="Dela Gothic One" pitchFamily="34" charset="-122"/>
                <a:cs typeface="Cascadia Mono SemiLight" panose="020B0609020000020004" pitchFamily="49" charset="0"/>
              </a:rPr>
              <a:t>Cadastrar</a:t>
            </a:r>
            <a:r>
              <a:rPr lang="en-US" sz="20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 </a:t>
            </a:r>
            <a:r>
              <a:rPr lang="en-US" sz="2000" dirty="0" err="1">
                <a:solidFill>
                  <a:srgbClr val="FFE5E5"/>
                </a:solidFill>
                <a:latin typeface="Cascadia Mono SemiLight" panose="020B0609020000020004" pitchFamily="49" charset="0"/>
                <a:ea typeface="Dela Gothic One" pitchFamily="34" charset="-122"/>
                <a:cs typeface="Cascadia Mono SemiLight" panose="020B0609020000020004" pitchFamily="49" charset="0"/>
              </a:rPr>
              <a:t>usuários</a:t>
            </a:r>
            <a:endParaRPr lang="en-US" sz="2000" dirty="0">
              <a:latin typeface="Cascadia Mono SemiLight" panose="020B0609020000020004" pitchFamily="49" charset="0"/>
              <a:cs typeface="Cascadia Mono SemiLight" panose="020B0609020000020004" pitchFamily="49" charset="0"/>
            </a:endParaRPr>
          </a:p>
        </p:txBody>
      </p:sp>
      <p:sp>
        <p:nvSpPr>
          <p:cNvPr id="11" name="Text 5"/>
          <p:cNvSpPr/>
          <p:nvPr/>
        </p:nvSpPr>
        <p:spPr>
          <a:xfrm>
            <a:off x="1468874" y="4383048"/>
            <a:ext cx="6811089" cy="553164"/>
          </a:xfrm>
          <a:prstGeom prst="rect">
            <a:avLst/>
          </a:prstGeom>
          <a:noFill/>
          <a:ln/>
        </p:spPr>
        <p:txBody>
          <a:bodyPr wrap="square" rtlCol="0" anchor="t"/>
          <a:lstStyle/>
          <a:p>
            <a:pPr marL="0" indent="0" algn="l">
              <a:lnSpc>
                <a:spcPts val="2177"/>
              </a:lnSpc>
              <a:buNone/>
            </a:pPr>
            <a:r>
              <a:rPr lang="en-US" u="sng" dirty="0" err="1">
                <a:solidFill>
                  <a:srgbClr val="FFE5E5"/>
                </a:solidFill>
                <a:latin typeface="DM Sans" pitchFamily="34" charset="0"/>
                <a:ea typeface="DM Sans" pitchFamily="34" charset="-122"/>
                <a:cs typeface="DM Sans" pitchFamily="34" charset="-120"/>
              </a:rPr>
              <a:t>Realizar</a:t>
            </a:r>
            <a:r>
              <a:rPr lang="en-US" u="sng" dirty="0">
                <a:solidFill>
                  <a:srgbClr val="FFE5E5"/>
                </a:solidFill>
                <a:latin typeface="DM Sans" pitchFamily="34" charset="0"/>
                <a:ea typeface="DM Sans" pitchFamily="34" charset="-122"/>
                <a:cs typeface="DM Sans" pitchFamily="34" charset="-120"/>
              </a:rPr>
              <a:t> </a:t>
            </a:r>
            <a:r>
              <a:rPr lang="en-US" u="sng" dirty="0" err="1">
                <a:solidFill>
                  <a:srgbClr val="FFE5E5"/>
                </a:solidFill>
                <a:latin typeface="DM Sans" pitchFamily="34" charset="0"/>
                <a:ea typeface="DM Sans" pitchFamily="34" charset="-122"/>
                <a:cs typeface="DM Sans" pitchFamily="34" charset="-120"/>
              </a:rPr>
              <a:t>compras</a:t>
            </a:r>
            <a:r>
              <a:rPr lang="en-US" u="sng" dirty="0">
                <a:solidFill>
                  <a:srgbClr val="FFE5E5"/>
                </a:solidFill>
                <a:latin typeface="DM Sans" pitchFamily="34" charset="0"/>
                <a:ea typeface="DM Sans" pitchFamily="34" charset="-122"/>
                <a:cs typeface="DM Sans" pitchFamily="34" charset="-120"/>
              </a:rPr>
              <a:t> / </a:t>
            </a:r>
            <a:r>
              <a:rPr lang="en-US" u="sng" dirty="0" err="1">
                <a:solidFill>
                  <a:srgbClr val="FFE5E5"/>
                </a:solidFill>
                <a:latin typeface="DM Sans" pitchFamily="34" charset="0"/>
                <a:ea typeface="DM Sans" pitchFamily="34" charset="-122"/>
                <a:cs typeface="DM Sans" pitchFamily="34" charset="-120"/>
              </a:rPr>
              <a:t>acesso</a:t>
            </a:r>
            <a:r>
              <a:rPr lang="en-US" u="sng" dirty="0">
                <a:solidFill>
                  <a:srgbClr val="FFE5E5"/>
                </a:solidFill>
                <a:latin typeface="DM Sans" pitchFamily="34" charset="0"/>
                <a:ea typeface="DM Sans" pitchFamily="34" charset="-122"/>
                <a:cs typeface="DM Sans" pitchFamily="34" charset="-120"/>
              </a:rPr>
              <a:t> </a:t>
            </a:r>
            <a:r>
              <a:rPr lang="en-US" u="sng" dirty="0" err="1">
                <a:solidFill>
                  <a:srgbClr val="FFE5E5"/>
                </a:solidFill>
                <a:latin typeface="DM Sans" pitchFamily="34" charset="0"/>
                <a:ea typeface="DM Sans" pitchFamily="34" charset="-122"/>
                <a:cs typeface="DM Sans" pitchFamily="34" charset="-120"/>
              </a:rPr>
              <a:t>ao</a:t>
            </a:r>
            <a:r>
              <a:rPr lang="en-US" u="sng" dirty="0">
                <a:solidFill>
                  <a:srgbClr val="FFE5E5"/>
                </a:solidFill>
                <a:latin typeface="DM Sans" pitchFamily="34" charset="0"/>
                <a:ea typeface="DM Sans" pitchFamily="34" charset="-122"/>
                <a:cs typeface="DM Sans" pitchFamily="34" charset="-120"/>
              </a:rPr>
              <a:t> app mobile</a:t>
            </a:r>
            <a:endParaRPr lang="en-US" u="sng" dirty="0"/>
          </a:p>
        </p:txBody>
      </p:sp>
      <p:pic>
        <p:nvPicPr>
          <p:cNvPr id="12" name="Image 4" descr="preencoded.png"/>
          <p:cNvPicPr>
            <a:picLocks noChangeAspect="1"/>
          </p:cNvPicPr>
          <p:nvPr/>
        </p:nvPicPr>
        <p:blipFill>
          <a:blip r:embed="rId7"/>
          <a:stretch>
            <a:fillRect/>
          </a:stretch>
        </p:blipFill>
        <p:spPr>
          <a:xfrm>
            <a:off x="604837" y="5205055"/>
            <a:ext cx="864037" cy="1563053"/>
          </a:xfrm>
          <a:prstGeom prst="rect">
            <a:avLst/>
          </a:prstGeom>
        </p:spPr>
      </p:pic>
      <p:sp>
        <p:nvSpPr>
          <p:cNvPr id="13" name="Text 6"/>
          <p:cNvSpPr/>
          <p:nvPr/>
        </p:nvSpPr>
        <p:spPr>
          <a:xfrm>
            <a:off x="1468874" y="5377815"/>
            <a:ext cx="2996922" cy="284202"/>
          </a:xfrm>
          <a:prstGeom prst="rect">
            <a:avLst/>
          </a:prstGeom>
          <a:noFill/>
          <a:ln/>
        </p:spPr>
        <p:txBody>
          <a:bodyPr wrap="none" rtlCol="0" anchor="t"/>
          <a:lstStyle/>
          <a:p>
            <a:pPr>
              <a:lnSpc>
                <a:spcPts val="2238"/>
              </a:lnSpc>
            </a:pPr>
            <a:r>
              <a:rPr lang="en-US" sz="2000" dirty="0" err="1">
                <a:solidFill>
                  <a:srgbClr val="FFE5E5"/>
                </a:solidFill>
                <a:latin typeface="Cascadia Mono SemiLight" panose="020B0609020000020004" pitchFamily="49" charset="0"/>
                <a:ea typeface="Dela Gothic One" pitchFamily="34" charset="-122"/>
                <a:cs typeface="Cascadia Mono SemiLight" panose="020B0609020000020004" pitchFamily="49" charset="0"/>
              </a:rPr>
              <a:t>Garantir</a:t>
            </a:r>
            <a:r>
              <a:rPr lang="en-US" sz="20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 </a:t>
            </a:r>
            <a:r>
              <a:rPr lang="en-US" sz="2000" dirty="0" err="1">
                <a:solidFill>
                  <a:srgbClr val="FFE5E5"/>
                </a:solidFill>
                <a:latin typeface="Cascadia Mono SemiLight" panose="020B0609020000020004" pitchFamily="49" charset="0"/>
                <a:ea typeface="Dela Gothic One" pitchFamily="34" charset="-122"/>
                <a:cs typeface="Cascadia Mono SemiLight" panose="020B0609020000020004" pitchFamily="49" charset="0"/>
              </a:rPr>
              <a:t>segurança</a:t>
            </a:r>
            <a:r>
              <a:rPr lang="en-US" sz="20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 de dados</a:t>
            </a:r>
            <a:endParaRPr lang="en-US" sz="2000" dirty="0">
              <a:latin typeface="Cascadia Mono SemiLight" panose="020B0609020000020004" pitchFamily="49" charset="0"/>
              <a:cs typeface="Cascadia Mono SemiLight" panose="020B0609020000020004" pitchFamily="49" charset="0"/>
            </a:endParaRPr>
          </a:p>
        </p:txBody>
      </p:sp>
      <p:sp>
        <p:nvSpPr>
          <p:cNvPr id="14" name="Text 7"/>
          <p:cNvSpPr/>
          <p:nvPr/>
        </p:nvSpPr>
        <p:spPr>
          <a:xfrm>
            <a:off x="1468874" y="5765602"/>
            <a:ext cx="6811089" cy="829747"/>
          </a:xfrm>
          <a:prstGeom prst="rect">
            <a:avLst/>
          </a:prstGeom>
          <a:noFill/>
          <a:ln/>
        </p:spPr>
        <p:txBody>
          <a:bodyPr wrap="square" rtlCol="0" anchor="t"/>
          <a:lstStyle/>
          <a:p>
            <a:pPr marL="0" indent="0" algn="l">
              <a:lnSpc>
                <a:spcPts val="2177"/>
              </a:lnSpc>
              <a:buNone/>
            </a:pPr>
            <a:r>
              <a:rPr lang="en-US" u="sng" dirty="0">
                <a:solidFill>
                  <a:srgbClr val="FFE5E5"/>
                </a:solidFill>
                <a:latin typeface="DM Sans" pitchFamily="34" charset="0"/>
                <a:ea typeface="DM Sans" pitchFamily="34" charset="-122"/>
                <a:cs typeface="DM Sans" pitchFamily="34" charset="-120"/>
              </a:rPr>
              <a:t>Banco de Dados / </a:t>
            </a:r>
            <a:r>
              <a:rPr lang="en-US" u="sng" dirty="0" err="1">
                <a:solidFill>
                  <a:srgbClr val="FFE5E5"/>
                </a:solidFill>
                <a:latin typeface="DM Sans" pitchFamily="34" charset="0"/>
                <a:ea typeface="DM Sans" pitchFamily="34" charset="-122"/>
                <a:cs typeface="DM Sans" pitchFamily="34" charset="-120"/>
              </a:rPr>
              <a:t>Proteção</a:t>
            </a:r>
            <a:r>
              <a:rPr lang="en-US" u="sng" dirty="0">
                <a:solidFill>
                  <a:srgbClr val="FFE5E5"/>
                </a:solidFill>
                <a:latin typeface="DM Sans" pitchFamily="34" charset="0"/>
                <a:ea typeface="DM Sans" pitchFamily="34" charset="-122"/>
                <a:cs typeface="DM Sans" pitchFamily="34" charset="-120"/>
              </a:rPr>
              <a:t> de dados</a:t>
            </a:r>
            <a:endParaRPr lang="en-US" u="sng" dirty="0"/>
          </a:p>
        </p:txBody>
      </p:sp>
      <p:pic>
        <p:nvPicPr>
          <p:cNvPr id="15" name="Image 5" descr="preencoded.png"/>
          <p:cNvPicPr>
            <a:picLocks noChangeAspect="1"/>
          </p:cNvPicPr>
          <p:nvPr/>
        </p:nvPicPr>
        <p:blipFill>
          <a:blip r:embed="rId8"/>
          <a:stretch>
            <a:fillRect/>
          </a:stretch>
        </p:blipFill>
        <p:spPr>
          <a:xfrm>
            <a:off x="604837" y="6768108"/>
            <a:ext cx="864037" cy="1563053"/>
          </a:xfrm>
          <a:prstGeom prst="rect">
            <a:avLst/>
          </a:prstGeom>
        </p:spPr>
      </p:pic>
      <p:sp>
        <p:nvSpPr>
          <p:cNvPr id="16" name="Text 8"/>
          <p:cNvSpPr/>
          <p:nvPr/>
        </p:nvSpPr>
        <p:spPr>
          <a:xfrm>
            <a:off x="1468874" y="6940868"/>
            <a:ext cx="3785354" cy="284202"/>
          </a:xfrm>
          <a:prstGeom prst="rect">
            <a:avLst/>
          </a:prstGeom>
          <a:noFill/>
          <a:ln/>
        </p:spPr>
        <p:txBody>
          <a:bodyPr wrap="none" rtlCol="0" anchor="t"/>
          <a:lstStyle/>
          <a:p>
            <a:pPr>
              <a:lnSpc>
                <a:spcPts val="2238"/>
              </a:lnSpc>
            </a:pPr>
            <a:r>
              <a:rPr lang="pt-BR" sz="20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Permitir que usuários acessem menu de produtos</a:t>
            </a:r>
            <a:endParaRPr lang="en-US" sz="2000" dirty="0">
              <a:latin typeface="Cascadia Mono SemiLight" panose="020B0609020000020004" pitchFamily="49" charset="0"/>
              <a:cs typeface="Cascadia Mono SemiLight" panose="020B0609020000020004" pitchFamily="49" charset="0"/>
            </a:endParaRPr>
          </a:p>
        </p:txBody>
      </p:sp>
      <p:sp>
        <p:nvSpPr>
          <p:cNvPr id="17" name="Text 9"/>
          <p:cNvSpPr/>
          <p:nvPr/>
        </p:nvSpPr>
        <p:spPr>
          <a:xfrm>
            <a:off x="1468874" y="7328654"/>
            <a:ext cx="6811089" cy="829747"/>
          </a:xfrm>
          <a:prstGeom prst="rect">
            <a:avLst/>
          </a:prstGeom>
          <a:noFill/>
          <a:ln/>
        </p:spPr>
        <p:txBody>
          <a:bodyPr wrap="square" rtlCol="0" anchor="t"/>
          <a:lstStyle/>
          <a:p>
            <a:pPr marL="0" indent="0" algn="l">
              <a:lnSpc>
                <a:spcPts val="2177"/>
              </a:lnSpc>
              <a:buNone/>
            </a:pPr>
            <a:r>
              <a:rPr lang="en-US" u="sng" dirty="0" err="1">
                <a:solidFill>
                  <a:schemeClr val="bg1"/>
                </a:solidFill>
              </a:rPr>
              <a:t>Navegação</a:t>
            </a:r>
            <a:r>
              <a:rPr lang="en-US" u="sng" dirty="0">
                <a:solidFill>
                  <a:schemeClr val="bg1"/>
                </a:solidFill>
              </a:rPr>
              <a:t> </a:t>
            </a:r>
            <a:r>
              <a:rPr lang="en-US" u="sng" dirty="0" err="1">
                <a:solidFill>
                  <a:schemeClr val="bg1"/>
                </a:solidFill>
              </a:rPr>
              <a:t>pelo</a:t>
            </a:r>
            <a:r>
              <a:rPr lang="en-US" u="sng" dirty="0">
                <a:solidFill>
                  <a:schemeClr val="bg1"/>
                </a:solidFill>
              </a:rPr>
              <a:t> Sistema </a:t>
            </a:r>
          </a:p>
        </p:txBody>
      </p:sp>
      <p:sp>
        <p:nvSpPr>
          <p:cNvPr id="19" name="CaixaDeTexto 18">
            <a:extLst>
              <a:ext uri="{FF2B5EF4-FFF2-40B4-BE49-F238E27FC236}">
                <a16:creationId xmlns:a16="http://schemas.microsoft.com/office/drawing/2014/main" id="{53DBA804-EB06-4CC4-A6A9-FA261606EF2F}"/>
              </a:ext>
            </a:extLst>
          </p:cNvPr>
          <p:cNvSpPr txBox="1"/>
          <p:nvPr/>
        </p:nvSpPr>
        <p:spPr>
          <a:xfrm>
            <a:off x="604837" y="1331843"/>
            <a:ext cx="7934325" cy="646331"/>
          </a:xfrm>
          <a:prstGeom prst="rect">
            <a:avLst/>
          </a:prstGeom>
          <a:solidFill>
            <a:srgbClr val="C00000"/>
          </a:solidFill>
        </p:spPr>
        <p:txBody>
          <a:bodyPr wrap="square" rtlCol="0">
            <a:spAutoFit/>
          </a:bodyPr>
          <a:lstStyle/>
          <a:p>
            <a:pPr algn="ctr"/>
            <a:r>
              <a:rPr lang="pt-BR" sz="3600" dirty="0">
                <a:solidFill>
                  <a:schemeClr val="tx1">
                    <a:lumMod val="95000"/>
                    <a:lumOff val="5000"/>
                  </a:schemeClr>
                </a:solidFill>
              </a:rPr>
              <a:t>REQUISITOS FUNCIONAIS</a:t>
            </a:r>
            <a:endParaRPr lang="pt-BR" dirty="0">
              <a:solidFill>
                <a:schemeClr val="tx1">
                  <a:lumMod val="95000"/>
                  <a:lumOff val="5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06339"/>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806339"/>
          </a:xfrm>
          <a:prstGeom prst="rect">
            <a:avLst/>
          </a:prstGeom>
        </p:spPr>
      </p:pic>
      <p:sp>
        <p:nvSpPr>
          <p:cNvPr id="5" name="Text 1"/>
          <p:cNvSpPr/>
          <p:nvPr/>
        </p:nvSpPr>
        <p:spPr>
          <a:xfrm>
            <a:off x="604837" y="475178"/>
            <a:ext cx="7934325" cy="676038"/>
          </a:xfrm>
          <a:prstGeom prst="rect">
            <a:avLst/>
          </a:prstGeom>
          <a:solidFill>
            <a:srgbClr val="800000"/>
          </a:solidFill>
          <a:ln w="38100" cap="rnd">
            <a:solidFill>
              <a:srgbClr val="C00000">
                <a:alpha val="75000"/>
              </a:srgbClr>
            </a:solidFill>
            <a:prstDash val="sysDot"/>
          </a:ln>
        </p:spPr>
        <p:txBody>
          <a:bodyPr wrap="square" rtlCol="0" anchor="t"/>
          <a:lstStyle/>
          <a:p>
            <a:pPr marL="144000" indent="0" algn="ctr">
              <a:lnSpc>
                <a:spcPts val="4476"/>
              </a:lnSpc>
              <a:buNone/>
            </a:pPr>
            <a:r>
              <a:rPr lang="en-US" sz="4400" dirty="0">
                <a:solidFill>
                  <a:schemeClr val="bg1">
                    <a:lumMod val="75000"/>
                  </a:schemeClr>
                </a:solidFill>
                <a:latin typeface="Cascadia Mono SemiLight" panose="020B0609020000020004" pitchFamily="49" charset="0"/>
                <a:ea typeface="Dela Gothic One" pitchFamily="34" charset="-122"/>
                <a:cs typeface="Cascadia Mono SemiLight" panose="020B0609020000020004" pitchFamily="49" charset="0"/>
              </a:rPr>
              <a:t>APLICATIVO DESKTOP</a:t>
            </a:r>
            <a:endParaRPr lang="en-US" sz="4400" dirty="0">
              <a:solidFill>
                <a:schemeClr val="bg1">
                  <a:lumMod val="75000"/>
                </a:schemeClr>
              </a:solidFill>
              <a:latin typeface="Cascadia Mono SemiLight" panose="020B0609020000020004" pitchFamily="49" charset="0"/>
              <a:cs typeface="Cascadia Mono SemiLight" panose="020B0609020000020004" pitchFamily="49" charset="0"/>
            </a:endParaRPr>
          </a:p>
        </p:txBody>
      </p:sp>
      <p:pic>
        <p:nvPicPr>
          <p:cNvPr id="6" name="Image 2" descr="preencoded.png"/>
          <p:cNvPicPr>
            <a:picLocks noChangeAspect="1"/>
          </p:cNvPicPr>
          <p:nvPr/>
        </p:nvPicPr>
        <p:blipFill>
          <a:blip r:embed="rId5"/>
          <a:stretch>
            <a:fillRect/>
          </a:stretch>
        </p:blipFill>
        <p:spPr>
          <a:xfrm>
            <a:off x="604837" y="2439948"/>
            <a:ext cx="864037" cy="1382554"/>
          </a:xfrm>
          <a:prstGeom prst="rect">
            <a:avLst/>
          </a:prstGeom>
        </p:spPr>
      </p:pic>
      <p:sp>
        <p:nvSpPr>
          <p:cNvPr id="7" name="Text 2"/>
          <p:cNvSpPr/>
          <p:nvPr/>
        </p:nvSpPr>
        <p:spPr>
          <a:xfrm>
            <a:off x="1468874" y="2612708"/>
            <a:ext cx="4203978" cy="284202"/>
          </a:xfrm>
          <a:prstGeom prst="rect">
            <a:avLst/>
          </a:prstGeom>
          <a:noFill/>
          <a:ln/>
        </p:spPr>
        <p:txBody>
          <a:bodyPr wrap="none" rtlCol="0" anchor="t"/>
          <a:lstStyle/>
          <a:p>
            <a:pPr>
              <a:lnSpc>
                <a:spcPts val="2238"/>
              </a:lnSpc>
            </a:pPr>
            <a:r>
              <a:rPr lang="pt-BR" sz="20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Acessar a área de Administrador</a:t>
            </a:r>
            <a:endParaRPr lang="en-US" sz="2000" dirty="0">
              <a:latin typeface="Cascadia Mono SemiLight" panose="020B0609020000020004" pitchFamily="49" charset="0"/>
              <a:cs typeface="Cascadia Mono SemiLight" panose="020B0609020000020004" pitchFamily="49" charset="0"/>
            </a:endParaRPr>
          </a:p>
        </p:txBody>
      </p:sp>
      <p:sp>
        <p:nvSpPr>
          <p:cNvPr id="8" name="Text 3"/>
          <p:cNvSpPr/>
          <p:nvPr/>
        </p:nvSpPr>
        <p:spPr>
          <a:xfrm>
            <a:off x="1468874" y="3000494"/>
            <a:ext cx="6811089" cy="553164"/>
          </a:xfrm>
          <a:prstGeom prst="rect">
            <a:avLst/>
          </a:prstGeom>
          <a:noFill/>
          <a:ln/>
        </p:spPr>
        <p:txBody>
          <a:bodyPr wrap="square" rtlCol="0" anchor="t"/>
          <a:lstStyle/>
          <a:p>
            <a:pPr marL="0" indent="0" algn="l">
              <a:lnSpc>
                <a:spcPts val="2177"/>
              </a:lnSpc>
              <a:buNone/>
            </a:pPr>
            <a:r>
              <a:rPr lang="en-US" dirty="0" err="1">
                <a:solidFill>
                  <a:schemeClr val="bg1"/>
                </a:solidFill>
              </a:rPr>
              <a:t>Área</a:t>
            </a:r>
            <a:r>
              <a:rPr lang="en-US" dirty="0">
                <a:solidFill>
                  <a:schemeClr val="bg1"/>
                </a:solidFill>
              </a:rPr>
              <a:t> de </a:t>
            </a:r>
            <a:r>
              <a:rPr lang="en-US" dirty="0" err="1">
                <a:solidFill>
                  <a:schemeClr val="bg1"/>
                </a:solidFill>
              </a:rPr>
              <a:t>acesso</a:t>
            </a:r>
            <a:r>
              <a:rPr lang="en-US" dirty="0">
                <a:solidFill>
                  <a:schemeClr val="bg1"/>
                </a:solidFill>
              </a:rPr>
              <a:t> </a:t>
            </a:r>
            <a:r>
              <a:rPr lang="en-US" dirty="0" err="1">
                <a:solidFill>
                  <a:schemeClr val="bg1"/>
                </a:solidFill>
              </a:rPr>
              <a:t>restrito</a:t>
            </a:r>
            <a:r>
              <a:rPr lang="en-US" dirty="0">
                <a:solidFill>
                  <a:schemeClr val="bg1"/>
                </a:solidFill>
              </a:rPr>
              <a:t> / </a:t>
            </a:r>
            <a:r>
              <a:rPr lang="en-US" dirty="0" err="1">
                <a:solidFill>
                  <a:schemeClr val="bg1"/>
                </a:solidFill>
              </a:rPr>
              <a:t>manutenção</a:t>
            </a:r>
            <a:r>
              <a:rPr lang="en-US" dirty="0">
                <a:solidFill>
                  <a:schemeClr val="bg1"/>
                </a:solidFill>
              </a:rPr>
              <a:t> do </a:t>
            </a:r>
            <a:r>
              <a:rPr lang="en-US" dirty="0" err="1">
                <a:solidFill>
                  <a:schemeClr val="bg1"/>
                </a:solidFill>
              </a:rPr>
              <a:t>programa</a:t>
            </a:r>
            <a:endParaRPr lang="en-US" dirty="0">
              <a:solidFill>
                <a:schemeClr val="bg1"/>
              </a:solidFill>
            </a:endParaRPr>
          </a:p>
        </p:txBody>
      </p:sp>
      <p:pic>
        <p:nvPicPr>
          <p:cNvPr id="9" name="Image 3" descr="preencoded.png"/>
          <p:cNvPicPr>
            <a:picLocks noChangeAspect="1"/>
          </p:cNvPicPr>
          <p:nvPr/>
        </p:nvPicPr>
        <p:blipFill>
          <a:blip r:embed="rId6"/>
          <a:stretch>
            <a:fillRect/>
          </a:stretch>
        </p:blipFill>
        <p:spPr>
          <a:xfrm>
            <a:off x="604837" y="3822502"/>
            <a:ext cx="864037" cy="1382554"/>
          </a:xfrm>
          <a:prstGeom prst="rect">
            <a:avLst/>
          </a:prstGeom>
        </p:spPr>
      </p:pic>
      <p:sp>
        <p:nvSpPr>
          <p:cNvPr id="10" name="Text 4"/>
          <p:cNvSpPr/>
          <p:nvPr/>
        </p:nvSpPr>
        <p:spPr>
          <a:xfrm>
            <a:off x="1468874" y="3995261"/>
            <a:ext cx="3437811" cy="284202"/>
          </a:xfrm>
          <a:prstGeom prst="rect">
            <a:avLst/>
          </a:prstGeom>
          <a:noFill/>
          <a:ln/>
        </p:spPr>
        <p:txBody>
          <a:bodyPr wrap="none" rtlCol="0" anchor="t"/>
          <a:lstStyle/>
          <a:p>
            <a:pPr>
              <a:lnSpc>
                <a:spcPts val="2238"/>
              </a:lnSpc>
            </a:pPr>
            <a:r>
              <a:rPr lang="en-US" sz="20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Registrar </a:t>
            </a:r>
            <a:r>
              <a:rPr lang="en-US" sz="2000" dirty="0" err="1">
                <a:solidFill>
                  <a:srgbClr val="FFE5E5"/>
                </a:solidFill>
                <a:latin typeface="Cascadia Mono SemiLight" panose="020B0609020000020004" pitchFamily="49" charset="0"/>
                <a:ea typeface="Dela Gothic One" pitchFamily="34" charset="-122"/>
                <a:cs typeface="Cascadia Mono SemiLight" panose="020B0609020000020004" pitchFamily="49" charset="0"/>
              </a:rPr>
              <a:t>compras</a:t>
            </a:r>
            <a:endParaRPr lang="en-US" sz="2000" dirty="0">
              <a:latin typeface="Cascadia Mono SemiLight" panose="020B0609020000020004" pitchFamily="49" charset="0"/>
              <a:cs typeface="Cascadia Mono SemiLight" panose="020B0609020000020004" pitchFamily="49" charset="0"/>
            </a:endParaRPr>
          </a:p>
        </p:txBody>
      </p:sp>
      <p:sp>
        <p:nvSpPr>
          <p:cNvPr id="11" name="Text 5"/>
          <p:cNvSpPr/>
          <p:nvPr/>
        </p:nvSpPr>
        <p:spPr>
          <a:xfrm>
            <a:off x="1468874" y="4383048"/>
            <a:ext cx="6811089" cy="553164"/>
          </a:xfrm>
          <a:prstGeom prst="rect">
            <a:avLst/>
          </a:prstGeom>
          <a:noFill/>
          <a:ln/>
        </p:spPr>
        <p:txBody>
          <a:bodyPr wrap="square" rtlCol="0" anchor="t"/>
          <a:lstStyle/>
          <a:p>
            <a:pPr marL="0" indent="0" algn="l">
              <a:lnSpc>
                <a:spcPts val="2177"/>
              </a:lnSpc>
              <a:buNone/>
            </a:pPr>
            <a:r>
              <a:rPr lang="en-US" dirty="0" err="1">
                <a:solidFill>
                  <a:schemeClr val="bg1"/>
                </a:solidFill>
              </a:rPr>
              <a:t>Registro</a:t>
            </a:r>
            <a:r>
              <a:rPr lang="en-US" dirty="0">
                <a:solidFill>
                  <a:schemeClr val="bg1"/>
                </a:solidFill>
              </a:rPr>
              <a:t> e </a:t>
            </a:r>
            <a:r>
              <a:rPr lang="en-US" dirty="0" err="1">
                <a:solidFill>
                  <a:schemeClr val="bg1"/>
                </a:solidFill>
              </a:rPr>
              <a:t>histórico</a:t>
            </a:r>
            <a:r>
              <a:rPr lang="en-US" dirty="0">
                <a:solidFill>
                  <a:schemeClr val="bg1"/>
                </a:solidFill>
              </a:rPr>
              <a:t> de </a:t>
            </a:r>
            <a:r>
              <a:rPr lang="en-US" dirty="0" err="1">
                <a:solidFill>
                  <a:schemeClr val="bg1"/>
                </a:solidFill>
              </a:rPr>
              <a:t>compras</a:t>
            </a:r>
            <a:endParaRPr lang="en-US" dirty="0">
              <a:solidFill>
                <a:schemeClr val="bg1"/>
              </a:solidFill>
            </a:endParaRPr>
          </a:p>
        </p:txBody>
      </p:sp>
      <p:pic>
        <p:nvPicPr>
          <p:cNvPr id="12" name="Image 4" descr="preencoded.png"/>
          <p:cNvPicPr>
            <a:picLocks noChangeAspect="1"/>
          </p:cNvPicPr>
          <p:nvPr/>
        </p:nvPicPr>
        <p:blipFill>
          <a:blip r:embed="rId7"/>
          <a:stretch>
            <a:fillRect/>
          </a:stretch>
        </p:blipFill>
        <p:spPr>
          <a:xfrm>
            <a:off x="604837" y="5205055"/>
            <a:ext cx="864037" cy="1563053"/>
          </a:xfrm>
          <a:prstGeom prst="rect">
            <a:avLst/>
          </a:prstGeom>
        </p:spPr>
      </p:pic>
      <p:sp>
        <p:nvSpPr>
          <p:cNvPr id="13" name="Text 6"/>
          <p:cNvSpPr/>
          <p:nvPr/>
        </p:nvSpPr>
        <p:spPr>
          <a:xfrm>
            <a:off x="1468874" y="5377815"/>
            <a:ext cx="2996922" cy="284202"/>
          </a:xfrm>
          <a:prstGeom prst="rect">
            <a:avLst/>
          </a:prstGeom>
          <a:noFill/>
          <a:ln/>
        </p:spPr>
        <p:txBody>
          <a:bodyPr wrap="none" rtlCol="0" anchor="t"/>
          <a:lstStyle/>
          <a:p>
            <a:pPr>
              <a:lnSpc>
                <a:spcPts val="2238"/>
              </a:lnSpc>
            </a:pPr>
            <a:r>
              <a:rPr lang="pt-BR" sz="2000" dirty="0">
                <a:solidFill>
                  <a:srgbClr val="FFE5E5"/>
                </a:solidFill>
                <a:latin typeface="Cascadia Mono SemiLight" panose="020B0609020000020004" pitchFamily="49" charset="0"/>
                <a:ea typeface="Dela Gothic One" pitchFamily="34" charset="-122"/>
                <a:cs typeface="Cascadia Mono SemiLight" panose="020B0609020000020004" pitchFamily="49" charset="0"/>
              </a:rPr>
              <a:t>Gerar N° do pedido para acompanhamento</a:t>
            </a:r>
            <a:endParaRPr lang="en-US" sz="2000" dirty="0">
              <a:latin typeface="Cascadia Mono SemiLight" panose="020B0609020000020004" pitchFamily="49" charset="0"/>
              <a:cs typeface="Cascadia Mono SemiLight" panose="020B0609020000020004" pitchFamily="49" charset="0"/>
            </a:endParaRPr>
          </a:p>
        </p:txBody>
      </p:sp>
      <p:sp>
        <p:nvSpPr>
          <p:cNvPr id="14" name="Text 7"/>
          <p:cNvSpPr/>
          <p:nvPr/>
        </p:nvSpPr>
        <p:spPr>
          <a:xfrm>
            <a:off x="1468874" y="5765602"/>
            <a:ext cx="6811089" cy="829747"/>
          </a:xfrm>
          <a:prstGeom prst="rect">
            <a:avLst/>
          </a:prstGeom>
          <a:noFill/>
          <a:ln/>
        </p:spPr>
        <p:txBody>
          <a:bodyPr wrap="square" rtlCol="0" anchor="t"/>
          <a:lstStyle/>
          <a:p>
            <a:pPr marL="0" indent="0" algn="l">
              <a:lnSpc>
                <a:spcPts val="2177"/>
              </a:lnSpc>
              <a:buNone/>
            </a:pPr>
            <a:r>
              <a:rPr lang="en-US" dirty="0" err="1">
                <a:solidFill>
                  <a:schemeClr val="bg1"/>
                </a:solidFill>
              </a:rPr>
              <a:t>Acompanhamento</a:t>
            </a:r>
            <a:r>
              <a:rPr lang="en-US" dirty="0">
                <a:solidFill>
                  <a:schemeClr val="bg1"/>
                </a:solidFill>
              </a:rPr>
              <a:t> de </a:t>
            </a:r>
            <a:r>
              <a:rPr lang="en-US" dirty="0" err="1">
                <a:solidFill>
                  <a:schemeClr val="bg1"/>
                </a:solidFill>
              </a:rPr>
              <a:t>pedido</a:t>
            </a:r>
            <a:r>
              <a:rPr lang="en-US" dirty="0">
                <a:solidFill>
                  <a:schemeClr val="bg1"/>
                </a:solidFill>
              </a:rPr>
              <a:t> / </a:t>
            </a:r>
            <a:r>
              <a:rPr lang="en-US" dirty="0" err="1">
                <a:solidFill>
                  <a:schemeClr val="bg1"/>
                </a:solidFill>
              </a:rPr>
              <a:t>Futuros</a:t>
            </a:r>
            <a:r>
              <a:rPr lang="en-US" dirty="0">
                <a:solidFill>
                  <a:schemeClr val="bg1"/>
                </a:solidFill>
              </a:rPr>
              <a:t> </a:t>
            </a:r>
            <a:r>
              <a:rPr lang="en-US" dirty="0" err="1">
                <a:solidFill>
                  <a:schemeClr val="bg1"/>
                </a:solidFill>
              </a:rPr>
              <a:t>problemas</a:t>
            </a:r>
            <a:endParaRPr lang="en-US" dirty="0">
              <a:solidFill>
                <a:schemeClr val="bg1"/>
              </a:solidFill>
            </a:endParaRPr>
          </a:p>
        </p:txBody>
      </p:sp>
      <p:sp>
        <p:nvSpPr>
          <p:cNvPr id="19" name="CaixaDeTexto 18">
            <a:extLst>
              <a:ext uri="{FF2B5EF4-FFF2-40B4-BE49-F238E27FC236}">
                <a16:creationId xmlns:a16="http://schemas.microsoft.com/office/drawing/2014/main" id="{53DBA804-EB06-4CC4-A6A9-FA261606EF2F}"/>
              </a:ext>
            </a:extLst>
          </p:cNvPr>
          <p:cNvSpPr txBox="1"/>
          <p:nvPr/>
        </p:nvSpPr>
        <p:spPr>
          <a:xfrm>
            <a:off x="604837" y="1331843"/>
            <a:ext cx="7934325" cy="646331"/>
          </a:xfrm>
          <a:prstGeom prst="rect">
            <a:avLst/>
          </a:prstGeom>
          <a:solidFill>
            <a:srgbClr val="C00000"/>
          </a:solidFill>
        </p:spPr>
        <p:txBody>
          <a:bodyPr wrap="square" rtlCol="0">
            <a:spAutoFit/>
          </a:bodyPr>
          <a:lstStyle/>
          <a:p>
            <a:pPr algn="ctr"/>
            <a:r>
              <a:rPr lang="pt-BR" sz="3600" dirty="0">
                <a:solidFill>
                  <a:schemeClr val="tx1">
                    <a:lumMod val="95000"/>
                    <a:lumOff val="5000"/>
                  </a:schemeClr>
                </a:solidFill>
              </a:rPr>
              <a:t>REQUISITOS FUNCIONAIS</a:t>
            </a:r>
            <a:endParaRPr lang="pt-BR" dirty="0">
              <a:solidFill>
                <a:schemeClr val="tx1">
                  <a:lumMod val="95000"/>
                  <a:lumOff val="5000"/>
                </a:schemeClr>
              </a:solidFill>
            </a:endParaRPr>
          </a:p>
        </p:txBody>
      </p:sp>
      <p:sp>
        <p:nvSpPr>
          <p:cNvPr id="18" name="Elipse 17">
            <a:extLst>
              <a:ext uri="{FF2B5EF4-FFF2-40B4-BE49-F238E27FC236}">
                <a16:creationId xmlns:a16="http://schemas.microsoft.com/office/drawing/2014/main" id="{1FDE75F0-1AE6-4217-94F7-CC3DE2940F5B}"/>
              </a:ext>
            </a:extLst>
          </p:cNvPr>
          <p:cNvSpPr/>
          <p:nvPr/>
        </p:nvSpPr>
        <p:spPr>
          <a:xfrm>
            <a:off x="785191" y="2896910"/>
            <a:ext cx="477079" cy="824031"/>
          </a:xfrm>
          <a:prstGeom prst="ellipse">
            <a:avLst/>
          </a:prstGeom>
          <a:solidFill>
            <a:srgbClr val="76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0" name="Elipse 19">
            <a:extLst>
              <a:ext uri="{FF2B5EF4-FFF2-40B4-BE49-F238E27FC236}">
                <a16:creationId xmlns:a16="http://schemas.microsoft.com/office/drawing/2014/main" id="{557AB4F6-CC5D-4275-9D09-549445A22114}"/>
              </a:ext>
            </a:extLst>
          </p:cNvPr>
          <p:cNvSpPr/>
          <p:nvPr/>
        </p:nvSpPr>
        <p:spPr>
          <a:xfrm>
            <a:off x="798315" y="4257379"/>
            <a:ext cx="477079" cy="824031"/>
          </a:xfrm>
          <a:prstGeom prst="ellipse">
            <a:avLst/>
          </a:prstGeom>
          <a:solidFill>
            <a:srgbClr val="76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1" name="Elipse 20">
            <a:extLst>
              <a:ext uri="{FF2B5EF4-FFF2-40B4-BE49-F238E27FC236}">
                <a16:creationId xmlns:a16="http://schemas.microsoft.com/office/drawing/2014/main" id="{A286315F-38F0-441A-853A-F84C39819D5B}"/>
              </a:ext>
            </a:extLst>
          </p:cNvPr>
          <p:cNvSpPr/>
          <p:nvPr/>
        </p:nvSpPr>
        <p:spPr>
          <a:xfrm>
            <a:off x="798315" y="5639933"/>
            <a:ext cx="477079" cy="824031"/>
          </a:xfrm>
          <a:prstGeom prst="ellipse">
            <a:avLst/>
          </a:prstGeom>
          <a:solidFill>
            <a:srgbClr val="76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2" name="CaixaDeTexto 21">
            <a:extLst>
              <a:ext uri="{FF2B5EF4-FFF2-40B4-BE49-F238E27FC236}">
                <a16:creationId xmlns:a16="http://schemas.microsoft.com/office/drawing/2014/main" id="{E3762948-FCF4-4DF3-BB3E-1C996184890F}"/>
              </a:ext>
            </a:extLst>
          </p:cNvPr>
          <p:cNvSpPr txBox="1"/>
          <p:nvPr/>
        </p:nvSpPr>
        <p:spPr>
          <a:xfrm>
            <a:off x="891257" y="2941619"/>
            <a:ext cx="463955" cy="400110"/>
          </a:xfrm>
          <a:prstGeom prst="rect">
            <a:avLst/>
          </a:prstGeom>
          <a:noFill/>
        </p:spPr>
        <p:txBody>
          <a:bodyPr wrap="square" rtlCol="0">
            <a:spAutoFit/>
          </a:bodyPr>
          <a:lstStyle/>
          <a:p>
            <a:r>
              <a:rPr lang="pt-BR" sz="2000" dirty="0">
                <a:solidFill>
                  <a:schemeClr val="bg1"/>
                </a:solidFill>
              </a:rPr>
              <a:t>5</a:t>
            </a:r>
            <a:endParaRPr lang="pt-BR" dirty="0">
              <a:solidFill>
                <a:schemeClr val="bg1"/>
              </a:solidFill>
            </a:endParaRPr>
          </a:p>
        </p:txBody>
      </p:sp>
      <p:sp>
        <p:nvSpPr>
          <p:cNvPr id="23" name="Elipse 22">
            <a:extLst>
              <a:ext uri="{FF2B5EF4-FFF2-40B4-BE49-F238E27FC236}">
                <a16:creationId xmlns:a16="http://schemas.microsoft.com/office/drawing/2014/main" id="{AE02CC7A-9010-4E14-82C9-56E1C9622DD2}"/>
              </a:ext>
            </a:extLst>
          </p:cNvPr>
          <p:cNvSpPr/>
          <p:nvPr/>
        </p:nvSpPr>
        <p:spPr>
          <a:xfrm>
            <a:off x="798315" y="4279855"/>
            <a:ext cx="477079" cy="824031"/>
          </a:xfrm>
          <a:prstGeom prst="ellipse">
            <a:avLst/>
          </a:prstGeom>
          <a:solidFill>
            <a:srgbClr val="76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4" name="CaixaDeTexto 23">
            <a:extLst>
              <a:ext uri="{FF2B5EF4-FFF2-40B4-BE49-F238E27FC236}">
                <a16:creationId xmlns:a16="http://schemas.microsoft.com/office/drawing/2014/main" id="{B152DD40-A9E7-4DF5-8511-CFEFD0A17D7D}"/>
              </a:ext>
            </a:extLst>
          </p:cNvPr>
          <p:cNvSpPr txBox="1"/>
          <p:nvPr/>
        </p:nvSpPr>
        <p:spPr>
          <a:xfrm>
            <a:off x="904381" y="4324564"/>
            <a:ext cx="463955" cy="400110"/>
          </a:xfrm>
          <a:prstGeom prst="rect">
            <a:avLst/>
          </a:prstGeom>
          <a:noFill/>
        </p:spPr>
        <p:txBody>
          <a:bodyPr wrap="square" rtlCol="0">
            <a:spAutoFit/>
          </a:bodyPr>
          <a:lstStyle/>
          <a:p>
            <a:r>
              <a:rPr lang="pt-BR" sz="2000" dirty="0">
                <a:solidFill>
                  <a:schemeClr val="bg1"/>
                </a:solidFill>
              </a:rPr>
              <a:t>6</a:t>
            </a:r>
            <a:endParaRPr lang="pt-BR" dirty="0">
              <a:solidFill>
                <a:schemeClr val="bg1"/>
              </a:solidFill>
            </a:endParaRPr>
          </a:p>
        </p:txBody>
      </p:sp>
      <p:sp>
        <p:nvSpPr>
          <p:cNvPr id="25" name="Elipse 24">
            <a:extLst>
              <a:ext uri="{FF2B5EF4-FFF2-40B4-BE49-F238E27FC236}">
                <a16:creationId xmlns:a16="http://schemas.microsoft.com/office/drawing/2014/main" id="{25F2B8AB-1DCC-4542-AA1B-28F84C481D91}"/>
              </a:ext>
            </a:extLst>
          </p:cNvPr>
          <p:cNvSpPr/>
          <p:nvPr/>
        </p:nvSpPr>
        <p:spPr>
          <a:xfrm>
            <a:off x="785191" y="5639933"/>
            <a:ext cx="477079" cy="824031"/>
          </a:xfrm>
          <a:prstGeom prst="ellipse">
            <a:avLst/>
          </a:prstGeom>
          <a:solidFill>
            <a:srgbClr val="76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6" name="CaixaDeTexto 25">
            <a:extLst>
              <a:ext uri="{FF2B5EF4-FFF2-40B4-BE49-F238E27FC236}">
                <a16:creationId xmlns:a16="http://schemas.microsoft.com/office/drawing/2014/main" id="{BFA16E29-6CCF-4469-B7FF-8D57FBCD2501}"/>
              </a:ext>
            </a:extLst>
          </p:cNvPr>
          <p:cNvSpPr txBox="1"/>
          <p:nvPr/>
        </p:nvSpPr>
        <p:spPr>
          <a:xfrm>
            <a:off x="891257" y="5684642"/>
            <a:ext cx="463955" cy="400110"/>
          </a:xfrm>
          <a:prstGeom prst="rect">
            <a:avLst/>
          </a:prstGeom>
          <a:noFill/>
        </p:spPr>
        <p:txBody>
          <a:bodyPr wrap="square" rtlCol="0">
            <a:spAutoFit/>
          </a:bodyPr>
          <a:lstStyle/>
          <a:p>
            <a:r>
              <a:rPr lang="pt-BR" sz="2000" dirty="0">
                <a:solidFill>
                  <a:schemeClr val="bg1"/>
                </a:solidFill>
              </a:rPr>
              <a:t>7</a:t>
            </a:r>
            <a:endParaRPr lang="pt-BR" dirty="0">
              <a:solidFill>
                <a:schemeClr val="bg1"/>
              </a:solidFill>
            </a:endParaRPr>
          </a:p>
        </p:txBody>
      </p:sp>
    </p:spTree>
    <p:extLst>
      <p:ext uri="{BB962C8B-B14F-4D97-AF65-F5344CB8AC3E}">
        <p14:creationId xmlns:p14="http://schemas.microsoft.com/office/powerpoint/2010/main" val="667231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06339"/>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806339"/>
          </a:xfrm>
          <a:prstGeom prst="rect">
            <a:avLst/>
          </a:prstGeom>
        </p:spPr>
      </p:pic>
      <p:pic>
        <p:nvPicPr>
          <p:cNvPr id="6" name="Image 2" descr="preencoded.png"/>
          <p:cNvPicPr>
            <a:picLocks noChangeAspect="1"/>
          </p:cNvPicPr>
          <p:nvPr/>
        </p:nvPicPr>
        <p:blipFill>
          <a:blip r:embed="rId5"/>
          <a:stretch>
            <a:fillRect/>
          </a:stretch>
        </p:blipFill>
        <p:spPr>
          <a:xfrm>
            <a:off x="604837" y="2439948"/>
            <a:ext cx="864037" cy="1382554"/>
          </a:xfrm>
          <a:prstGeom prst="rect">
            <a:avLst/>
          </a:prstGeom>
        </p:spPr>
      </p:pic>
      <p:sp>
        <p:nvSpPr>
          <p:cNvPr id="7" name="Text 2"/>
          <p:cNvSpPr/>
          <p:nvPr/>
        </p:nvSpPr>
        <p:spPr>
          <a:xfrm>
            <a:off x="1728073" y="2612708"/>
            <a:ext cx="4203978" cy="284202"/>
          </a:xfrm>
          <a:prstGeom prst="rect">
            <a:avLst/>
          </a:prstGeom>
          <a:noFill/>
          <a:ln/>
        </p:spPr>
        <p:txBody>
          <a:bodyPr wrap="none" rtlCol="0" anchor="t"/>
          <a:lstStyle/>
          <a:p>
            <a:pPr>
              <a:lnSpc>
                <a:spcPts val="2238"/>
              </a:lnSpc>
            </a:pPr>
            <a:r>
              <a:rPr lang="it-IT" sz="1791" dirty="0">
                <a:solidFill>
                  <a:srgbClr val="FFE5E5"/>
                </a:solidFill>
                <a:latin typeface="Dela Gothic One" pitchFamily="34" charset="0"/>
                <a:ea typeface="Dela Gothic One" pitchFamily="34" charset="-122"/>
                <a:cs typeface="Dela Gothic One" pitchFamily="34" charset="-120"/>
              </a:rPr>
              <a:t>Sistema intuitivo e direto (UserFriendly)</a:t>
            </a:r>
            <a:endParaRPr lang="en-US" sz="1791" dirty="0"/>
          </a:p>
        </p:txBody>
      </p:sp>
      <p:sp>
        <p:nvSpPr>
          <p:cNvPr id="8" name="Text 3"/>
          <p:cNvSpPr/>
          <p:nvPr/>
        </p:nvSpPr>
        <p:spPr>
          <a:xfrm>
            <a:off x="1728073" y="3000494"/>
            <a:ext cx="6811089" cy="553164"/>
          </a:xfrm>
          <a:prstGeom prst="rect">
            <a:avLst/>
          </a:prstGeom>
          <a:noFill/>
          <a:ln/>
        </p:spPr>
        <p:txBody>
          <a:bodyPr wrap="square" rtlCol="0" anchor="t"/>
          <a:lstStyle/>
          <a:p>
            <a:pPr>
              <a:lnSpc>
                <a:spcPts val="2177"/>
              </a:lnSpc>
            </a:pPr>
            <a:r>
              <a:rPr lang="en-US" sz="1400" u="sng" dirty="0">
                <a:solidFill>
                  <a:srgbClr val="FFE5E5"/>
                </a:solidFill>
                <a:latin typeface="DM Sans" pitchFamily="34" charset="0"/>
                <a:ea typeface="DM Sans" pitchFamily="34" charset="-122"/>
                <a:cs typeface="DM Sans" pitchFamily="34" charset="-120"/>
              </a:rPr>
              <a:t>Layout </a:t>
            </a:r>
            <a:r>
              <a:rPr lang="en-US" sz="1400" u="sng" dirty="0" err="1">
                <a:solidFill>
                  <a:srgbClr val="FFE5E5"/>
                </a:solidFill>
                <a:latin typeface="DM Sans" pitchFamily="34" charset="0"/>
                <a:ea typeface="DM Sans" pitchFamily="34" charset="-122"/>
                <a:cs typeface="DM Sans" pitchFamily="34" charset="-120"/>
              </a:rPr>
              <a:t>prático</a:t>
            </a:r>
            <a:r>
              <a:rPr lang="en-US" sz="1400" u="sng" dirty="0">
                <a:solidFill>
                  <a:srgbClr val="FFE5E5"/>
                </a:solidFill>
                <a:latin typeface="DM Sans" pitchFamily="34" charset="0"/>
                <a:ea typeface="DM Sans" pitchFamily="34" charset="-122"/>
                <a:cs typeface="DM Sans" pitchFamily="34" charset="-120"/>
              </a:rPr>
              <a:t> e </a:t>
            </a:r>
            <a:r>
              <a:rPr lang="en-US" sz="1400" u="sng" dirty="0" err="1">
                <a:solidFill>
                  <a:srgbClr val="FFE5E5"/>
                </a:solidFill>
                <a:latin typeface="DM Sans" pitchFamily="34" charset="0"/>
                <a:ea typeface="DM Sans" pitchFamily="34" charset="-122"/>
                <a:cs typeface="DM Sans" pitchFamily="34" charset="-120"/>
              </a:rPr>
              <a:t>intuitivo</a:t>
            </a:r>
            <a:r>
              <a:rPr lang="en-US" sz="1400" u="sng" dirty="0">
                <a:solidFill>
                  <a:srgbClr val="FFE5E5"/>
                </a:solidFill>
                <a:latin typeface="DM Sans" pitchFamily="34" charset="0"/>
                <a:ea typeface="DM Sans" pitchFamily="34" charset="-122"/>
                <a:cs typeface="DM Sans" pitchFamily="34" charset="-120"/>
              </a:rPr>
              <a:t>.</a:t>
            </a:r>
            <a:endParaRPr lang="en-US" sz="1400" u="sng" dirty="0"/>
          </a:p>
        </p:txBody>
      </p:sp>
      <p:pic>
        <p:nvPicPr>
          <p:cNvPr id="9" name="Image 3" descr="preencoded.png"/>
          <p:cNvPicPr>
            <a:picLocks noChangeAspect="1"/>
          </p:cNvPicPr>
          <p:nvPr/>
        </p:nvPicPr>
        <p:blipFill>
          <a:blip r:embed="rId6"/>
          <a:stretch>
            <a:fillRect/>
          </a:stretch>
        </p:blipFill>
        <p:spPr>
          <a:xfrm>
            <a:off x="604837" y="3822502"/>
            <a:ext cx="864037" cy="1382554"/>
          </a:xfrm>
          <a:prstGeom prst="rect">
            <a:avLst/>
          </a:prstGeom>
        </p:spPr>
      </p:pic>
      <p:sp>
        <p:nvSpPr>
          <p:cNvPr id="10" name="Text 4"/>
          <p:cNvSpPr/>
          <p:nvPr/>
        </p:nvSpPr>
        <p:spPr>
          <a:xfrm>
            <a:off x="1728073" y="3995261"/>
            <a:ext cx="3437811"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Banco de Dados MySQL</a:t>
            </a:r>
            <a:endParaRPr lang="en-US" sz="1791" dirty="0"/>
          </a:p>
        </p:txBody>
      </p:sp>
      <p:sp>
        <p:nvSpPr>
          <p:cNvPr id="11" name="Text 5"/>
          <p:cNvSpPr/>
          <p:nvPr/>
        </p:nvSpPr>
        <p:spPr>
          <a:xfrm>
            <a:off x="1728073" y="4383048"/>
            <a:ext cx="6811089" cy="553164"/>
          </a:xfrm>
          <a:prstGeom prst="rect">
            <a:avLst/>
          </a:prstGeom>
          <a:noFill/>
          <a:ln/>
        </p:spPr>
        <p:txBody>
          <a:bodyPr wrap="square" rtlCol="0" anchor="t"/>
          <a:lstStyle/>
          <a:p>
            <a:pPr>
              <a:lnSpc>
                <a:spcPts val="2177"/>
              </a:lnSpc>
            </a:pPr>
            <a:r>
              <a:rPr lang="pt-BR" sz="1361" dirty="0">
                <a:solidFill>
                  <a:srgbClr val="FFE5E5"/>
                </a:solidFill>
                <a:latin typeface="DM Sans" pitchFamily="34" charset="0"/>
                <a:ea typeface="DM Sans" pitchFamily="34" charset="-122"/>
                <a:cs typeface="DM Sans" pitchFamily="34" charset="-120"/>
              </a:rPr>
              <a:t>Integração com banco de dados MySQL permitindo cadastro de usuários, produtos e</a:t>
            </a:r>
          </a:p>
          <a:p>
            <a:pPr>
              <a:lnSpc>
                <a:spcPts val="2177"/>
              </a:lnSpc>
            </a:pPr>
            <a:r>
              <a:rPr lang="pt-BR" sz="1361" dirty="0">
                <a:solidFill>
                  <a:srgbClr val="FFE5E5"/>
                </a:solidFill>
                <a:latin typeface="DM Sans" pitchFamily="34" charset="0"/>
                <a:ea typeface="DM Sans" pitchFamily="34" charset="-122"/>
                <a:cs typeface="DM Sans" pitchFamily="34" charset="-120"/>
              </a:rPr>
              <a:t>rápida atualização de valores</a:t>
            </a:r>
            <a:endParaRPr lang="en-US" sz="1361" dirty="0"/>
          </a:p>
        </p:txBody>
      </p:sp>
      <p:pic>
        <p:nvPicPr>
          <p:cNvPr id="12" name="Image 4" descr="preencoded.png"/>
          <p:cNvPicPr>
            <a:picLocks noChangeAspect="1"/>
          </p:cNvPicPr>
          <p:nvPr/>
        </p:nvPicPr>
        <p:blipFill>
          <a:blip r:embed="rId7"/>
          <a:stretch>
            <a:fillRect/>
          </a:stretch>
        </p:blipFill>
        <p:spPr>
          <a:xfrm>
            <a:off x="604837" y="5205055"/>
            <a:ext cx="864037" cy="1563053"/>
          </a:xfrm>
          <a:prstGeom prst="rect">
            <a:avLst/>
          </a:prstGeom>
        </p:spPr>
      </p:pic>
      <p:sp>
        <p:nvSpPr>
          <p:cNvPr id="13" name="Text 6"/>
          <p:cNvSpPr/>
          <p:nvPr/>
        </p:nvSpPr>
        <p:spPr>
          <a:xfrm>
            <a:off x="1287184" y="5377815"/>
            <a:ext cx="3437811" cy="284202"/>
          </a:xfrm>
          <a:prstGeom prst="rect">
            <a:avLst/>
          </a:prstGeom>
          <a:noFill/>
          <a:ln/>
        </p:spPr>
        <p:txBody>
          <a:bodyPr wrap="none" rtlCol="0" anchor="t"/>
          <a:lstStyle/>
          <a:p>
            <a:pPr lvl="1">
              <a:lnSpc>
                <a:spcPts val="2238"/>
              </a:lnSpc>
            </a:pPr>
            <a:r>
              <a:rPr lang="en-US" sz="1791" dirty="0" err="1">
                <a:solidFill>
                  <a:srgbClr val="FFE5E5"/>
                </a:solidFill>
                <a:latin typeface="Dela Gothic One" pitchFamily="34" charset="0"/>
                <a:ea typeface="Dela Gothic One" pitchFamily="34" charset="-122"/>
                <a:cs typeface="Dela Gothic One" pitchFamily="34" charset="-120"/>
              </a:rPr>
              <a:t>Programação</a:t>
            </a:r>
            <a:r>
              <a:rPr lang="en-US" sz="1791" dirty="0">
                <a:solidFill>
                  <a:srgbClr val="FFE5E5"/>
                </a:solidFill>
                <a:latin typeface="Dela Gothic One" pitchFamily="34" charset="0"/>
                <a:ea typeface="Dela Gothic One" pitchFamily="34" charset="-122"/>
                <a:cs typeface="Dela Gothic One" pitchFamily="34" charset="-120"/>
              </a:rPr>
              <a:t> </a:t>
            </a:r>
            <a:r>
              <a:rPr lang="en-US" sz="1791" dirty="0" err="1">
                <a:solidFill>
                  <a:srgbClr val="FFE5E5"/>
                </a:solidFill>
                <a:latin typeface="Dela Gothic One" pitchFamily="34" charset="0"/>
                <a:ea typeface="Dela Gothic One" pitchFamily="34" charset="-122"/>
                <a:cs typeface="Dela Gothic One" pitchFamily="34" charset="-120"/>
              </a:rPr>
              <a:t>Orientada</a:t>
            </a:r>
            <a:r>
              <a:rPr lang="en-US" sz="1791" dirty="0">
                <a:solidFill>
                  <a:srgbClr val="FFE5E5"/>
                </a:solidFill>
                <a:latin typeface="Dela Gothic One" pitchFamily="34" charset="0"/>
                <a:ea typeface="Dela Gothic One" pitchFamily="34" charset="-122"/>
                <a:cs typeface="Dela Gothic One" pitchFamily="34" charset="-120"/>
              </a:rPr>
              <a:t> a </a:t>
            </a:r>
            <a:r>
              <a:rPr lang="en-US" sz="1791" dirty="0" err="1">
                <a:solidFill>
                  <a:srgbClr val="FFE5E5"/>
                </a:solidFill>
                <a:latin typeface="Dela Gothic One" pitchFamily="34" charset="0"/>
                <a:ea typeface="Dela Gothic One" pitchFamily="34" charset="-122"/>
                <a:cs typeface="Dela Gothic One" pitchFamily="34" charset="-120"/>
              </a:rPr>
              <a:t>Objeto</a:t>
            </a:r>
            <a:r>
              <a:rPr lang="en-US" sz="1791" dirty="0">
                <a:solidFill>
                  <a:srgbClr val="FFE5E5"/>
                </a:solidFill>
                <a:latin typeface="Dela Gothic One" pitchFamily="34" charset="0"/>
                <a:ea typeface="Dela Gothic One" pitchFamily="34" charset="-122"/>
                <a:cs typeface="Dela Gothic One" pitchFamily="34" charset="-120"/>
              </a:rPr>
              <a:t> (POO)</a:t>
            </a:r>
            <a:endParaRPr lang="en-US" sz="1791" dirty="0"/>
          </a:p>
        </p:txBody>
      </p:sp>
      <p:sp>
        <p:nvSpPr>
          <p:cNvPr id="14" name="Text 7"/>
          <p:cNvSpPr/>
          <p:nvPr/>
        </p:nvSpPr>
        <p:spPr>
          <a:xfrm>
            <a:off x="1728073" y="5765602"/>
            <a:ext cx="6811089" cy="829747"/>
          </a:xfrm>
          <a:prstGeom prst="rect">
            <a:avLst/>
          </a:prstGeom>
          <a:noFill/>
          <a:ln/>
        </p:spPr>
        <p:txBody>
          <a:bodyPr wrap="square" rtlCol="0" anchor="t"/>
          <a:lstStyle/>
          <a:p>
            <a:pPr>
              <a:lnSpc>
                <a:spcPts val="2177"/>
              </a:lnSpc>
            </a:pPr>
            <a:r>
              <a:rPr lang="pt-BR" sz="1361" dirty="0">
                <a:solidFill>
                  <a:srgbClr val="FFE5E5"/>
                </a:solidFill>
                <a:latin typeface="DM Sans" pitchFamily="34" charset="0"/>
                <a:ea typeface="DM Sans" pitchFamily="34" charset="-122"/>
                <a:cs typeface="DM Sans" pitchFamily="34" charset="-120"/>
              </a:rPr>
              <a:t>Com POO designar telas para acessos e navegação pelo sistema</a:t>
            </a:r>
            <a:endParaRPr lang="en-US" sz="1361" dirty="0"/>
          </a:p>
        </p:txBody>
      </p:sp>
      <p:pic>
        <p:nvPicPr>
          <p:cNvPr id="15" name="Image 5" descr="preencoded.png"/>
          <p:cNvPicPr>
            <a:picLocks noChangeAspect="1"/>
          </p:cNvPicPr>
          <p:nvPr/>
        </p:nvPicPr>
        <p:blipFill>
          <a:blip r:embed="rId8"/>
          <a:stretch>
            <a:fillRect/>
          </a:stretch>
        </p:blipFill>
        <p:spPr>
          <a:xfrm>
            <a:off x="604837" y="6768108"/>
            <a:ext cx="864037" cy="1563053"/>
          </a:xfrm>
          <a:prstGeom prst="rect">
            <a:avLst/>
          </a:prstGeom>
        </p:spPr>
      </p:pic>
      <p:sp>
        <p:nvSpPr>
          <p:cNvPr id="16" name="Text 8"/>
          <p:cNvSpPr/>
          <p:nvPr/>
        </p:nvSpPr>
        <p:spPr>
          <a:xfrm>
            <a:off x="1728073" y="6940868"/>
            <a:ext cx="3785354" cy="284202"/>
          </a:xfrm>
          <a:prstGeom prst="rect">
            <a:avLst/>
          </a:prstGeom>
          <a:noFill/>
          <a:ln/>
        </p:spPr>
        <p:txBody>
          <a:bodyPr wrap="none" rtlCol="0" anchor="t"/>
          <a:lstStyle/>
          <a:p>
            <a:pPr>
              <a:lnSpc>
                <a:spcPts val="2238"/>
              </a:lnSpc>
            </a:pPr>
            <a:r>
              <a:rPr lang="en-US" sz="1791" dirty="0" err="1">
                <a:solidFill>
                  <a:srgbClr val="FFE5E5"/>
                </a:solidFill>
                <a:latin typeface="Dela Gothic One" pitchFamily="34" charset="0"/>
                <a:ea typeface="Dela Gothic One" pitchFamily="34" charset="-122"/>
                <a:cs typeface="Dela Gothic One" pitchFamily="34" charset="-120"/>
              </a:rPr>
              <a:t>Rápido</a:t>
            </a:r>
            <a:r>
              <a:rPr lang="en-US" sz="1791" dirty="0">
                <a:solidFill>
                  <a:srgbClr val="FFE5E5"/>
                </a:solidFill>
                <a:latin typeface="Dela Gothic One" pitchFamily="34" charset="0"/>
                <a:ea typeface="Dela Gothic One" pitchFamily="34" charset="-122"/>
                <a:cs typeface="Dela Gothic One" pitchFamily="34" charset="-120"/>
              </a:rPr>
              <a:t> tempo de </a:t>
            </a:r>
            <a:r>
              <a:rPr lang="en-US" sz="1791" dirty="0" err="1">
                <a:solidFill>
                  <a:srgbClr val="FFE5E5"/>
                </a:solidFill>
                <a:latin typeface="Dela Gothic One" pitchFamily="34" charset="0"/>
                <a:ea typeface="Dela Gothic One" pitchFamily="34" charset="-122"/>
                <a:cs typeface="Dela Gothic One" pitchFamily="34" charset="-120"/>
              </a:rPr>
              <a:t>resposta</a:t>
            </a:r>
            <a:endParaRPr lang="en-US" sz="1791" dirty="0"/>
          </a:p>
        </p:txBody>
      </p:sp>
      <p:sp>
        <p:nvSpPr>
          <p:cNvPr id="17" name="Text 9"/>
          <p:cNvSpPr/>
          <p:nvPr/>
        </p:nvSpPr>
        <p:spPr>
          <a:xfrm>
            <a:off x="1728073" y="7328654"/>
            <a:ext cx="6811089" cy="829747"/>
          </a:xfrm>
          <a:prstGeom prst="rect">
            <a:avLst/>
          </a:prstGeom>
          <a:noFill/>
          <a:ln/>
        </p:spPr>
        <p:txBody>
          <a:bodyPr wrap="square" rtlCol="0" anchor="t"/>
          <a:lstStyle/>
          <a:p>
            <a:pPr marL="0" indent="0" algn="l">
              <a:lnSpc>
                <a:spcPts val="2177"/>
              </a:lnSpc>
              <a:buNone/>
            </a:pPr>
            <a:r>
              <a:rPr lang="en-US" sz="1361" dirty="0" err="1">
                <a:solidFill>
                  <a:srgbClr val="FFE5E5"/>
                </a:solidFill>
                <a:latin typeface="DM Sans" pitchFamily="34" charset="0"/>
                <a:ea typeface="DM Sans" pitchFamily="34" charset="-122"/>
                <a:cs typeface="DM Sans" pitchFamily="34" charset="-120"/>
              </a:rPr>
              <a:t>Garantir</a:t>
            </a:r>
            <a:r>
              <a:rPr lang="en-US" sz="1361" dirty="0">
                <a:solidFill>
                  <a:srgbClr val="FFE5E5"/>
                </a:solidFill>
                <a:latin typeface="DM Sans" pitchFamily="34" charset="0"/>
                <a:ea typeface="DM Sans" pitchFamily="34" charset="-122"/>
                <a:cs typeface="DM Sans" pitchFamily="34" charset="-120"/>
              </a:rPr>
              <a:t> um tempo de </a:t>
            </a:r>
            <a:r>
              <a:rPr lang="en-US" sz="1361" dirty="0" err="1">
                <a:solidFill>
                  <a:srgbClr val="FFE5E5"/>
                </a:solidFill>
                <a:latin typeface="DM Sans" pitchFamily="34" charset="0"/>
                <a:ea typeface="DM Sans" pitchFamily="34" charset="-122"/>
                <a:cs typeface="DM Sans" pitchFamily="34" charset="-120"/>
              </a:rPr>
              <a:t>resposta</a:t>
            </a:r>
            <a:r>
              <a:rPr lang="en-US" sz="1361" dirty="0">
                <a:solidFill>
                  <a:srgbClr val="FFE5E5"/>
                </a:solidFill>
                <a:latin typeface="DM Sans" pitchFamily="34" charset="0"/>
                <a:ea typeface="DM Sans" pitchFamily="34" charset="-122"/>
                <a:cs typeface="DM Sans" pitchFamily="34" charset="-120"/>
              </a:rPr>
              <a:t> </a:t>
            </a:r>
            <a:r>
              <a:rPr lang="en-US" sz="1361" dirty="0" err="1">
                <a:solidFill>
                  <a:srgbClr val="FFE5E5"/>
                </a:solidFill>
                <a:latin typeface="DM Sans" pitchFamily="34" charset="0"/>
                <a:ea typeface="DM Sans" pitchFamily="34" charset="-122"/>
                <a:cs typeface="DM Sans" pitchFamily="34" charset="-120"/>
              </a:rPr>
              <a:t>agil</a:t>
            </a:r>
            <a:r>
              <a:rPr lang="en-US" sz="1361" dirty="0">
                <a:solidFill>
                  <a:srgbClr val="FFE5E5"/>
                </a:solidFill>
                <a:latin typeface="DM Sans" pitchFamily="34" charset="0"/>
                <a:ea typeface="DM Sans" pitchFamily="34" charset="-122"/>
                <a:cs typeface="DM Sans" pitchFamily="34" charset="-120"/>
              </a:rPr>
              <a:t> e </a:t>
            </a:r>
            <a:r>
              <a:rPr lang="en-US" sz="1361" dirty="0" err="1">
                <a:solidFill>
                  <a:srgbClr val="FFE5E5"/>
                </a:solidFill>
                <a:latin typeface="DM Sans" pitchFamily="34" charset="0"/>
                <a:ea typeface="DM Sans" pitchFamily="34" charset="-122"/>
                <a:cs typeface="DM Sans" pitchFamily="34" charset="-120"/>
              </a:rPr>
              <a:t>satisfatório</a:t>
            </a:r>
            <a:r>
              <a:rPr lang="en-US" sz="1361" dirty="0">
                <a:solidFill>
                  <a:srgbClr val="FFE5E5"/>
                </a:solidFill>
                <a:latin typeface="DM Sans" pitchFamily="34" charset="0"/>
                <a:ea typeface="DM Sans" pitchFamily="34" charset="-122"/>
                <a:cs typeface="DM Sans" pitchFamily="34" charset="-120"/>
              </a:rPr>
              <a:t> para </a:t>
            </a:r>
            <a:r>
              <a:rPr lang="pt-BR" sz="1361" dirty="0">
                <a:solidFill>
                  <a:srgbClr val="FFE5E5"/>
                </a:solidFill>
                <a:latin typeface="DM Sans" pitchFamily="34" charset="0"/>
                <a:ea typeface="DM Sans" pitchFamily="34" charset="-122"/>
                <a:cs typeface="DM Sans" pitchFamily="34" charset="-120"/>
              </a:rPr>
              <a:t>a experiência do cliente</a:t>
            </a:r>
            <a:endParaRPr lang="en-US" sz="1361" dirty="0"/>
          </a:p>
        </p:txBody>
      </p:sp>
      <p:sp>
        <p:nvSpPr>
          <p:cNvPr id="20" name="Text 1">
            <a:extLst>
              <a:ext uri="{FF2B5EF4-FFF2-40B4-BE49-F238E27FC236}">
                <a16:creationId xmlns:a16="http://schemas.microsoft.com/office/drawing/2014/main" id="{F3673112-6EED-42EE-BCBB-B45C21456FE5}"/>
              </a:ext>
            </a:extLst>
          </p:cNvPr>
          <p:cNvSpPr/>
          <p:nvPr/>
        </p:nvSpPr>
        <p:spPr>
          <a:xfrm>
            <a:off x="604837" y="475178"/>
            <a:ext cx="7934325" cy="676038"/>
          </a:xfrm>
          <a:prstGeom prst="rect">
            <a:avLst/>
          </a:prstGeom>
          <a:solidFill>
            <a:srgbClr val="800000"/>
          </a:solidFill>
          <a:ln w="38100" cap="rnd">
            <a:solidFill>
              <a:srgbClr val="C00000">
                <a:alpha val="75000"/>
              </a:srgbClr>
            </a:solidFill>
            <a:prstDash val="sysDot"/>
          </a:ln>
        </p:spPr>
        <p:txBody>
          <a:bodyPr wrap="square" rtlCol="0" anchor="t"/>
          <a:lstStyle/>
          <a:p>
            <a:pPr marL="144000" indent="0" algn="ctr">
              <a:lnSpc>
                <a:spcPts val="4476"/>
              </a:lnSpc>
              <a:buNone/>
            </a:pPr>
            <a:r>
              <a:rPr lang="en-US" sz="4400" dirty="0">
                <a:solidFill>
                  <a:schemeClr val="bg1">
                    <a:lumMod val="75000"/>
                  </a:schemeClr>
                </a:solidFill>
                <a:latin typeface="Cascadia Mono SemiLight" panose="020B0609020000020004" pitchFamily="49" charset="0"/>
                <a:ea typeface="Dela Gothic One" pitchFamily="34" charset="-122"/>
                <a:cs typeface="Cascadia Mono SemiLight" panose="020B0609020000020004" pitchFamily="49" charset="0"/>
              </a:rPr>
              <a:t>APLICATIVO DESKTOP</a:t>
            </a:r>
            <a:endParaRPr lang="en-US" sz="4400" dirty="0">
              <a:solidFill>
                <a:schemeClr val="bg1">
                  <a:lumMod val="75000"/>
                </a:schemeClr>
              </a:solidFill>
              <a:latin typeface="Cascadia Mono SemiLight" panose="020B0609020000020004" pitchFamily="49" charset="0"/>
              <a:cs typeface="Cascadia Mono SemiLight" panose="020B0609020000020004" pitchFamily="49" charset="0"/>
            </a:endParaRPr>
          </a:p>
        </p:txBody>
      </p:sp>
      <p:sp>
        <p:nvSpPr>
          <p:cNvPr id="22" name="CaixaDeTexto 21">
            <a:extLst>
              <a:ext uri="{FF2B5EF4-FFF2-40B4-BE49-F238E27FC236}">
                <a16:creationId xmlns:a16="http://schemas.microsoft.com/office/drawing/2014/main" id="{5D198464-7A88-4CCF-A09D-DBF6E955F066}"/>
              </a:ext>
            </a:extLst>
          </p:cNvPr>
          <p:cNvSpPr txBox="1"/>
          <p:nvPr/>
        </p:nvSpPr>
        <p:spPr>
          <a:xfrm>
            <a:off x="604837" y="1331843"/>
            <a:ext cx="7934325" cy="646331"/>
          </a:xfrm>
          <a:prstGeom prst="rect">
            <a:avLst/>
          </a:prstGeom>
          <a:solidFill>
            <a:srgbClr val="C00000"/>
          </a:solidFill>
        </p:spPr>
        <p:txBody>
          <a:bodyPr wrap="square" rtlCol="0">
            <a:spAutoFit/>
          </a:bodyPr>
          <a:lstStyle/>
          <a:p>
            <a:pPr algn="ctr"/>
            <a:r>
              <a:rPr lang="pt-BR" sz="3600" dirty="0">
                <a:solidFill>
                  <a:schemeClr val="tx1">
                    <a:lumMod val="95000"/>
                    <a:lumOff val="5000"/>
                  </a:schemeClr>
                </a:solidFill>
              </a:rPr>
              <a:t>REQUISITOS </a:t>
            </a:r>
            <a:r>
              <a:rPr lang="pt-BR" sz="3600" b="1" u="sng" dirty="0">
                <a:solidFill>
                  <a:schemeClr val="tx1">
                    <a:lumMod val="95000"/>
                    <a:lumOff val="5000"/>
                  </a:schemeClr>
                </a:solidFill>
              </a:rPr>
              <a:t>NÃO</a:t>
            </a:r>
            <a:r>
              <a:rPr lang="pt-BR" sz="3600" dirty="0">
                <a:solidFill>
                  <a:schemeClr val="tx1">
                    <a:lumMod val="95000"/>
                    <a:lumOff val="5000"/>
                  </a:schemeClr>
                </a:solidFill>
              </a:rPr>
              <a:t> FUNCIONAIS</a:t>
            </a:r>
            <a:endParaRPr lang="pt-BR" dirty="0">
              <a:solidFill>
                <a:schemeClr val="tx1">
                  <a:lumMod val="95000"/>
                  <a:lumOff val="5000"/>
                </a:schemeClr>
              </a:solidFill>
            </a:endParaRPr>
          </a:p>
        </p:txBody>
      </p:sp>
    </p:spTree>
    <p:extLst>
      <p:ext uri="{BB962C8B-B14F-4D97-AF65-F5344CB8AC3E}">
        <p14:creationId xmlns:p14="http://schemas.microsoft.com/office/powerpoint/2010/main" val="3690602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06339"/>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806339"/>
          </a:xfrm>
          <a:prstGeom prst="rect">
            <a:avLst/>
          </a:prstGeom>
        </p:spPr>
      </p:pic>
      <p:sp>
        <p:nvSpPr>
          <p:cNvPr id="7" name="Text 2"/>
          <p:cNvSpPr/>
          <p:nvPr/>
        </p:nvSpPr>
        <p:spPr>
          <a:xfrm>
            <a:off x="1728073" y="2612708"/>
            <a:ext cx="4203978" cy="284202"/>
          </a:xfrm>
          <a:prstGeom prst="rect">
            <a:avLst/>
          </a:prstGeom>
          <a:noFill/>
          <a:ln/>
        </p:spPr>
        <p:txBody>
          <a:bodyPr wrap="none" rtlCol="0" anchor="t"/>
          <a:lstStyle/>
          <a:p>
            <a:pPr marL="0" indent="0" algn="l">
              <a:lnSpc>
                <a:spcPts val="2238"/>
              </a:lnSpc>
              <a:buNone/>
            </a:pPr>
            <a:r>
              <a:rPr lang="en-US" sz="1791" dirty="0" err="1">
                <a:solidFill>
                  <a:srgbClr val="FFE5E5"/>
                </a:solidFill>
                <a:latin typeface="Dela Gothic One" pitchFamily="34" charset="0"/>
                <a:ea typeface="Dela Gothic One" pitchFamily="34" charset="-122"/>
                <a:cs typeface="Dela Gothic One" pitchFamily="34" charset="-120"/>
              </a:rPr>
              <a:t>Conexão</a:t>
            </a:r>
            <a:r>
              <a:rPr lang="en-US" sz="1791" dirty="0">
                <a:solidFill>
                  <a:srgbClr val="FFE5E5"/>
                </a:solidFill>
                <a:latin typeface="Dela Gothic One" pitchFamily="34" charset="0"/>
                <a:ea typeface="Dela Gothic One" pitchFamily="34" charset="-122"/>
                <a:cs typeface="Dela Gothic One" pitchFamily="34" charset="-120"/>
              </a:rPr>
              <a:t> com </a:t>
            </a:r>
            <a:r>
              <a:rPr lang="en-US" sz="1791" dirty="0" err="1">
                <a:solidFill>
                  <a:srgbClr val="FFE5E5"/>
                </a:solidFill>
                <a:latin typeface="Dela Gothic One" pitchFamily="34" charset="0"/>
                <a:ea typeface="Dela Gothic One" pitchFamily="34" charset="-122"/>
                <a:cs typeface="Dela Gothic One" pitchFamily="34" charset="-120"/>
              </a:rPr>
              <a:t>servidor</a:t>
            </a:r>
            <a:r>
              <a:rPr lang="en-US" sz="1791" dirty="0">
                <a:solidFill>
                  <a:srgbClr val="FFE5E5"/>
                </a:solidFill>
                <a:latin typeface="Dela Gothic One" pitchFamily="34" charset="0"/>
                <a:ea typeface="Dela Gothic One" pitchFamily="34" charset="-122"/>
                <a:cs typeface="Dela Gothic One" pitchFamily="34" charset="-120"/>
              </a:rPr>
              <a:t> </a:t>
            </a:r>
            <a:r>
              <a:rPr lang="en-US" sz="1791" dirty="0" err="1">
                <a:solidFill>
                  <a:srgbClr val="FFE5E5"/>
                </a:solidFill>
                <a:latin typeface="Dela Gothic One" pitchFamily="34" charset="0"/>
                <a:ea typeface="Dela Gothic One" pitchFamily="34" charset="-122"/>
                <a:cs typeface="Dela Gothic One" pitchFamily="34" charset="-120"/>
              </a:rPr>
              <a:t>rápida</a:t>
            </a:r>
            <a:endParaRPr lang="en-US" sz="1791" dirty="0"/>
          </a:p>
        </p:txBody>
      </p:sp>
      <p:sp>
        <p:nvSpPr>
          <p:cNvPr id="8" name="Text 3"/>
          <p:cNvSpPr/>
          <p:nvPr/>
        </p:nvSpPr>
        <p:spPr>
          <a:xfrm>
            <a:off x="1728073" y="3000494"/>
            <a:ext cx="6811089" cy="553164"/>
          </a:xfrm>
          <a:prstGeom prst="rect">
            <a:avLst/>
          </a:prstGeom>
          <a:noFill/>
          <a:ln/>
        </p:spPr>
        <p:txBody>
          <a:bodyPr wrap="square" rtlCol="0" anchor="t"/>
          <a:lstStyle/>
          <a:p>
            <a:pPr>
              <a:lnSpc>
                <a:spcPts val="2177"/>
              </a:lnSpc>
            </a:pPr>
            <a:r>
              <a:rPr lang="pt-BR" sz="1361" dirty="0">
                <a:solidFill>
                  <a:srgbClr val="FFE5E5"/>
                </a:solidFill>
                <a:latin typeface="DM Sans" pitchFamily="34" charset="0"/>
                <a:ea typeface="DM Sans" pitchFamily="34" charset="-122"/>
                <a:cs typeface="DM Sans" pitchFamily="34" charset="-120"/>
              </a:rPr>
              <a:t>Gerar uma estabilidade para o sistema</a:t>
            </a:r>
            <a:endParaRPr lang="en-US" sz="1361" dirty="0"/>
          </a:p>
        </p:txBody>
      </p:sp>
      <p:sp>
        <p:nvSpPr>
          <p:cNvPr id="10" name="Text 4"/>
          <p:cNvSpPr/>
          <p:nvPr/>
        </p:nvSpPr>
        <p:spPr>
          <a:xfrm>
            <a:off x="1728073" y="3995261"/>
            <a:ext cx="3437811" cy="284202"/>
          </a:xfrm>
          <a:prstGeom prst="rect">
            <a:avLst/>
          </a:prstGeom>
          <a:noFill/>
          <a:ln/>
        </p:spPr>
        <p:txBody>
          <a:bodyPr wrap="none" rtlCol="0" anchor="t"/>
          <a:lstStyle/>
          <a:p>
            <a:pPr marL="0" indent="0" algn="l">
              <a:lnSpc>
                <a:spcPts val="2238"/>
              </a:lnSpc>
              <a:buNone/>
            </a:pPr>
            <a:r>
              <a:rPr lang="en-US" sz="1791" dirty="0" err="1">
                <a:solidFill>
                  <a:srgbClr val="FFE5E5"/>
                </a:solidFill>
                <a:latin typeface="Dela Gothic One" pitchFamily="34" charset="0"/>
                <a:ea typeface="Dela Gothic One" pitchFamily="34" charset="-122"/>
                <a:cs typeface="Dela Gothic One" pitchFamily="34" charset="-120"/>
              </a:rPr>
              <a:t>Acesso</a:t>
            </a:r>
            <a:r>
              <a:rPr lang="en-US" sz="1791" dirty="0">
                <a:solidFill>
                  <a:srgbClr val="FFE5E5"/>
                </a:solidFill>
                <a:latin typeface="Dela Gothic One" pitchFamily="34" charset="0"/>
                <a:ea typeface="Dela Gothic One" pitchFamily="34" charset="-122"/>
                <a:cs typeface="Dela Gothic One" pitchFamily="34" charset="-120"/>
              </a:rPr>
              <a:t> </a:t>
            </a:r>
            <a:r>
              <a:rPr lang="en-US" sz="1791" dirty="0" err="1">
                <a:solidFill>
                  <a:srgbClr val="FFE5E5"/>
                </a:solidFill>
                <a:latin typeface="Dela Gothic One" pitchFamily="34" charset="0"/>
                <a:ea typeface="Dela Gothic One" pitchFamily="34" charset="-122"/>
                <a:cs typeface="Dela Gothic One" pitchFamily="34" charset="-120"/>
              </a:rPr>
              <a:t>restrito</a:t>
            </a:r>
            <a:r>
              <a:rPr lang="en-US" sz="1791" dirty="0">
                <a:solidFill>
                  <a:srgbClr val="FFE5E5"/>
                </a:solidFill>
                <a:latin typeface="Dela Gothic One" pitchFamily="34" charset="0"/>
                <a:ea typeface="Dela Gothic One" pitchFamily="34" charset="-122"/>
                <a:cs typeface="Dela Gothic One" pitchFamily="34" charset="-120"/>
              </a:rPr>
              <a:t> (SEGURANÇA DE DADOS)</a:t>
            </a:r>
            <a:endParaRPr lang="en-US" sz="1791" dirty="0"/>
          </a:p>
        </p:txBody>
      </p:sp>
      <p:sp>
        <p:nvSpPr>
          <p:cNvPr id="11" name="Text 5"/>
          <p:cNvSpPr/>
          <p:nvPr/>
        </p:nvSpPr>
        <p:spPr>
          <a:xfrm>
            <a:off x="1728073" y="4383048"/>
            <a:ext cx="6811089" cy="553164"/>
          </a:xfrm>
          <a:prstGeom prst="rect">
            <a:avLst/>
          </a:prstGeom>
          <a:noFill/>
          <a:ln/>
        </p:spPr>
        <p:txBody>
          <a:bodyPr wrap="square" rtlCol="0" anchor="t"/>
          <a:lstStyle/>
          <a:p>
            <a:pPr>
              <a:lnSpc>
                <a:spcPts val="2177"/>
              </a:lnSpc>
            </a:pPr>
            <a:r>
              <a:rPr lang="pt-BR" sz="1361" dirty="0">
                <a:solidFill>
                  <a:srgbClr val="FFE5E5"/>
                </a:solidFill>
                <a:latin typeface="DM Sans" pitchFamily="34" charset="0"/>
                <a:ea typeface="DM Sans" pitchFamily="34" charset="-122"/>
                <a:cs typeface="DM Sans" pitchFamily="34" charset="-120"/>
              </a:rPr>
              <a:t>Acesso de dados sigilosos somente para administrador e usuário autorizado</a:t>
            </a:r>
            <a:endParaRPr lang="en-US" sz="1361" dirty="0"/>
          </a:p>
        </p:txBody>
      </p:sp>
      <p:sp>
        <p:nvSpPr>
          <p:cNvPr id="20" name="Text 1">
            <a:extLst>
              <a:ext uri="{FF2B5EF4-FFF2-40B4-BE49-F238E27FC236}">
                <a16:creationId xmlns:a16="http://schemas.microsoft.com/office/drawing/2014/main" id="{F3673112-6EED-42EE-BCBB-B45C21456FE5}"/>
              </a:ext>
            </a:extLst>
          </p:cNvPr>
          <p:cNvSpPr/>
          <p:nvPr/>
        </p:nvSpPr>
        <p:spPr>
          <a:xfrm>
            <a:off x="604837" y="475178"/>
            <a:ext cx="7934325" cy="676038"/>
          </a:xfrm>
          <a:prstGeom prst="rect">
            <a:avLst/>
          </a:prstGeom>
          <a:solidFill>
            <a:srgbClr val="800000"/>
          </a:solidFill>
          <a:ln w="38100" cap="rnd">
            <a:solidFill>
              <a:srgbClr val="C00000">
                <a:alpha val="75000"/>
              </a:srgbClr>
            </a:solidFill>
            <a:prstDash val="sysDot"/>
          </a:ln>
        </p:spPr>
        <p:txBody>
          <a:bodyPr wrap="square" rtlCol="0" anchor="t"/>
          <a:lstStyle/>
          <a:p>
            <a:pPr marL="144000" indent="0" algn="ctr">
              <a:lnSpc>
                <a:spcPts val="4476"/>
              </a:lnSpc>
              <a:buNone/>
            </a:pPr>
            <a:r>
              <a:rPr lang="en-US" sz="4400" dirty="0">
                <a:solidFill>
                  <a:schemeClr val="bg1">
                    <a:lumMod val="75000"/>
                  </a:schemeClr>
                </a:solidFill>
                <a:latin typeface="Cascadia Mono SemiLight" panose="020B0609020000020004" pitchFamily="49" charset="0"/>
                <a:ea typeface="Dela Gothic One" pitchFamily="34" charset="-122"/>
                <a:cs typeface="Cascadia Mono SemiLight" panose="020B0609020000020004" pitchFamily="49" charset="0"/>
              </a:rPr>
              <a:t>APLICATIVO DESKTOP</a:t>
            </a:r>
            <a:endParaRPr lang="en-US" sz="4400" dirty="0">
              <a:solidFill>
                <a:schemeClr val="bg1">
                  <a:lumMod val="75000"/>
                </a:schemeClr>
              </a:solidFill>
              <a:latin typeface="Cascadia Mono SemiLight" panose="020B0609020000020004" pitchFamily="49" charset="0"/>
              <a:cs typeface="Cascadia Mono SemiLight" panose="020B0609020000020004" pitchFamily="49" charset="0"/>
            </a:endParaRPr>
          </a:p>
        </p:txBody>
      </p:sp>
      <p:sp>
        <p:nvSpPr>
          <p:cNvPr id="22" name="CaixaDeTexto 21">
            <a:extLst>
              <a:ext uri="{FF2B5EF4-FFF2-40B4-BE49-F238E27FC236}">
                <a16:creationId xmlns:a16="http://schemas.microsoft.com/office/drawing/2014/main" id="{5D198464-7A88-4CCF-A09D-DBF6E955F066}"/>
              </a:ext>
            </a:extLst>
          </p:cNvPr>
          <p:cNvSpPr txBox="1"/>
          <p:nvPr/>
        </p:nvSpPr>
        <p:spPr>
          <a:xfrm>
            <a:off x="604837" y="1331843"/>
            <a:ext cx="7934325" cy="646331"/>
          </a:xfrm>
          <a:prstGeom prst="rect">
            <a:avLst/>
          </a:prstGeom>
          <a:solidFill>
            <a:srgbClr val="C00000"/>
          </a:solidFill>
        </p:spPr>
        <p:txBody>
          <a:bodyPr wrap="square" rtlCol="0">
            <a:spAutoFit/>
          </a:bodyPr>
          <a:lstStyle/>
          <a:p>
            <a:pPr algn="ctr"/>
            <a:r>
              <a:rPr lang="pt-BR" sz="3600" dirty="0">
                <a:solidFill>
                  <a:schemeClr val="tx1">
                    <a:lumMod val="95000"/>
                    <a:lumOff val="5000"/>
                  </a:schemeClr>
                </a:solidFill>
              </a:rPr>
              <a:t>REQUISITOS </a:t>
            </a:r>
            <a:r>
              <a:rPr lang="pt-BR" sz="3600" b="1" u="sng" dirty="0">
                <a:solidFill>
                  <a:schemeClr val="tx1">
                    <a:lumMod val="95000"/>
                    <a:lumOff val="5000"/>
                  </a:schemeClr>
                </a:solidFill>
              </a:rPr>
              <a:t>NÃO</a:t>
            </a:r>
            <a:r>
              <a:rPr lang="pt-BR" sz="3600" dirty="0">
                <a:solidFill>
                  <a:schemeClr val="tx1">
                    <a:lumMod val="95000"/>
                    <a:lumOff val="5000"/>
                  </a:schemeClr>
                </a:solidFill>
              </a:rPr>
              <a:t> FUNCIONAIS</a:t>
            </a:r>
            <a:endParaRPr lang="pt-BR" dirty="0">
              <a:solidFill>
                <a:schemeClr val="tx1">
                  <a:lumMod val="95000"/>
                  <a:lumOff val="5000"/>
                </a:schemeClr>
              </a:solidFill>
            </a:endParaRPr>
          </a:p>
        </p:txBody>
      </p:sp>
      <p:pic>
        <p:nvPicPr>
          <p:cNvPr id="19" name="Image 2" descr="preencoded.png">
            <a:extLst>
              <a:ext uri="{FF2B5EF4-FFF2-40B4-BE49-F238E27FC236}">
                <a16:creationId xmlns:a16="http://schemas.microsoft.com/office/drawing/2014/main" id="{C8C3A9AA-E332-47A9-B638-F3968E0F5435}"/>
              </a:ext>
            </a:extLst>
          </p:cNvPr>
          <p:cNvPicPr>
            <a:picLocks noChangeAspect="1"/>
          </p:cNvPicPr>
          <p:nvPr/>
        </p:nvPicPr>
        <p:blipFill>
          <a:blip r:embed="rId5"/>
          <a:stretch>
            <a:fillRect/>
          </a:stretch>
        </p:blipFill>
        <p:spPr>
          <a:xfrm>
            <a:off x="604837" y="2439948"/>
            <a:ext cx="864037" cy="1382554"/>
          </a:xfrm>
          <a:prstGeom prst="rect">
            <a:avLst/>
          </a:prstGeom>
        </p:spPr>
      </p:pic>
      <p:pic>
        <p:nvPicPr>
          <p:cNvPr id="21" name="Image 3" descr="preencoded.png">
            <a:extLst>
              <a:ext uri="{FF2B5EF4-FFF2-40B4-BE49-F238E27FC236}">
                <a16:creationId xmlns:a16="http://schemas.microsoft.com/office/drawing/2014/main" id="{654C34DA-A46D-4EA9-9390-56AF04BC45AA}"/>
              </a:ext>
            </a:extLst>
          </p:cNvPr>
          <p:cNvPicPr>
            <a:picLocks noChangeAspect="1"/>
          </p:cNvPicPr>
          <p:nvPr/>
        </p:nvPicPr>
        <p:blipFill>
          <a:blip r:embed="rId6"/>
          <a:stretch>
            <a:fillRect/>
          </a:stretch>
        </p:blipFill>
        <p:spPr>
          <a:xfrm>
            <a:off x="604837" y="3822502"/>
            <a:ext cx="864037" cy="1382554"/>
          </a:xfrm>
          <a:prstGeom prst="rect">
            <a:avLst/>
          </a:prstGeom>
        </p:spPr>
      </p:pic>
      <p:sp>
        <p:nvSpPr>
          <p:cNvPr id="24" name="Elipse 23">
            <a:extLst>
              <a:ext uri="{FF2B5EF4-FFF2-40B4-BE49-F238E27FC236}">
                <a16:creationId xmlns:a16="http://schemas.microsoft.com/office/drawing/2014/main" id="{9A5C0551-EBCA-439B-91EA-B989D678D68F}"/>
              </a:ext>
            </a:extLst>
          </p:cNvPr>
          <p:cNvSpPr/>
          <p:nvPr/>
        </p:nvSpPr>
        <p:spPr>
          <a:xfrm>
            <a:off x="785191" y="2896910"/>
            <a:ext cx="477079" cy="824031"/>
          </a:xfrm>
          <a:prstGeom prst="ellipse">
            <a:avLst/>
          </a:prstGeom>
          <a:solidFill>
            <a:srgbClr val="76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5" name="CaixaDeTexto 24">
            <a:extLst>
              <a:ext uri="{FF2B5EF4-FFF2-40B4-BE49-F238E27FC236}">
                <a16:creationId xmlns:a16="http://schemas.microsoft.com/office/drawing/2014/main" id="{075D8983-8A9C-414E-A121-1D880D15C86D}"/>
              </a:ext>
            </a:extLst>
          </p:cNvPr>
          <p:cNvSpPr txBox="1"/>
          <p:nvPr/>
        </p:nvSpPr>
        <p:spPr>
          <a:xfrm>
            <a:off x="891257" y="2941619"/>
            <a:ext cx="463955" cy="400110"/>
          </a:xfrm>
          <a:prstGeom prst="rect">
            <a:avLst/>
          </a:prstGeom>
          <a:noFill/>
        </p:spPr>
        <p:txBody>
          <a:bodyPr wrap="square" rtlCol="0">
            <a:spAutoFit/>
          </a:bodyPr>
          <a:lstStyle/>
          <a:p>
            <a:r>
              <a:rPr lang="pt-BR" sz="2000" dirty="0">
                <a:solidFill>
                  <a:schemeClr val="bg1"/>
                </a:solidFill>
              </a:rPr>
              <a:t>5</a:t>
            </a:r>
            <a:endParaRPr lang="pt-BR" dirty="0">
              <a:solidFill>
                <a:schemeClr val="bg1"/>
              </a:solidFill>
            </a:endParaRPr>
          </a:p>
        </p:txBody>
      </p:sp>
      <p:sp>
        <p:nvSpPr>
          <p:cNvPr id="26" name="Elipse 25">
            <a:extLst>
              <a:ext uri="{FF2B5EF4-FFF2-40B4-BE49-F238E27FC236}">
                <a16:creationId xmlns:a16="http://schemas.microsoft.com/office/drawing/2014/main" id="{635A47FD-0954-4698-B846-07D41640667F}"/>
              </a:ext>
            </a:extLst>
          </p:cNvPr>
          <p:cNvSpPr/>
          <p:nvPr/>
        </p:nvSpPr>
        <p:spPr>
          <a:xfrm>
            <a:off x="798315" y="4279855"/>
            <a:ext cx="477079" cy="824031"/>
          </a:xfrm>
          <a:prstGeom prst="ellipse">
            <a:avLst/>
          </a:prstGeom>
          <a:solidFill>
            <a:srgbClr val="76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7" name="CaixaDeTexto 26">
            <a:extLst>
              <a:ext uri="{FF2B5EF4-FFF2-40B4-BE49-F238E27FC236}">
                <a16:creationId xmlns:a16="http://schemas.microsoft.com/office/drawing/2014/main" id="{7C875BDA-6E82-40E1-9FF3-610FE0966B34}"/>
              </a:ext>
            </a:extLst>
          </p:cNvPr>
          <p:cNvSpPr txBox="1"/>
          <p:nvPr/>
        </p:nvSpPr>
        <p:spPr>
          <a:xfrm>
            <a:off x="904381" y="4324564"/>
            <a:ext cx="463955" cy="400110"/>
          </a:xfrm>
          <a:prstGeom prst="rect">
            <a:avLst/>
          </a:prstGeom>
          <a:noFill/>
        </p:spPr>
        <p:txBody>
          <a:bodyPr wrap="square" rtlCol="0">
            <a:spAutoFit/>
          </a:bodyPr>
          <a:lstStyle/>
          <a:p>
            <a:r>
              <a:rPr lang="pt-BR" sz="2000" dirty="0">
                <a:solidFill>
                  <a:schemeClr val="bg1"/>
                </a:solidFill>
              </a:rPr>
              <a:t>6</a:t>
            </a:r>
            <a:endParaRPr lang="pt-BR" dirty="0">
              <a:solidFill>
                <a:schemeClr val="bg1"/>
              </a:solidFill>
            </a:endParaRPr>
          </a:p>
        </p:txBody>
      </p:sp>
    </p:spTree>
    <p:extLst>
      <p:ext uri="{BB962C8B-B14F-4D97-AF65-F5344CB8AC3E}">
        <p14:creationId xmlns:p14="http://schemas.microsoft.com/office/powerpoint/2010/main" val="3700391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06339"/>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806339"/>
          </a:xfrm>
          <a:prstGeom prst="rect">
            <a:avLst/>
          </a:prstGeom>
        </p:spPr>
      </p:pic>
      <p:pic>
        <p:nvPicPr>
          <p:cNvPr id="6" name="Image 2" descr="preencoded.png"/>
          <p:cNvPicPr>
            <a:picLocks noChangeAspect="1"/>
          </p:cNvPicPr>
          <p:nvPr/>
        </p:nvPicPr>
        <p:blipFill>
          <a:blip r:embed="rId5"/>
          <a:stretch>
            <a:fillRect/>
          </a:stretch>
        </p:blipFill>
        <p:spPr>
          <a:xfrm>
            <a:off x="604837" y="2439948"/>
            <a:ext cx="864037" cy="1382554"/>
          </a:xfrm>
          <a:prstGeom prst="rect">
            <a:avLst/>
          </a:prstGeom>
        </p:spPr>
      </p:pic>
      <p:sp>
        <p:nvSpPr>
          <p:cNvPr id="7" name="Text 2"/>
          <p:cNvSpPr/>
          <p:nvPr/>
        </p:nvSpPr>
        <p:spPr>
          <a:xfrm>
            <a:off x="1728073" y="2612708"/>
            <a:ext cx="4203978"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Planejamento e Gerenciamento</a:t>
            </a:r>
            <a:endParaRPr lang="en-US" sz="1791" dirty="0"/>
          </a:p>
        </p:txBody>
      </p:sp>
      <p:sp>
        <p:nvSpPr>
          <p:cNvPr id="8" name="Text 3"/>
          <p:cNvSpPr/>
          <p:nvPr/>
        </p:nvSpPr>
        <p:spPr>
          <a:xfrm>
            <a:off x="1728073" y="3000494"/>
            <a:ext cx="6811089"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Definir os objetivos, escopo, cronograma e orçamento do projeto. Gerenciar as equipes de desenvolvimento e garantir a comunicação eficaz entre os stakeholders.</a:t>
            </a:r>
            <a:endParaRPr lang="en-US" sz="1361" dirty="0"/>
          </a:p>
        </p:txBody>
      </p:sp>
      <p:pic>
        <p:nvPicPr>
          <p:cNvPr id="9" name="Image 3" descr="preencoded.png"/>
          <p:cNvPicPr>
            <a:picLocks noChangeAspect="1"/>
          </p:cNvPicPr>
          <p:nvPr/>
        </p:nvPicPr>
        <p:blipFill>
          <a:blip r:embed="rId6"/>
          <a:stretch>
            <a:fillRect/>
          </a:stretch>
        </p:blipFill>
        <p:spPr>
          <a:xfrm>
            <a:off x="604837" y="3822502"/>
            <a:ext cx="864037" cy="1382554"/>
          </a:xfrm>
          <a:prstGeom prst="rect">
            <a:avLst/>
          </a:prstGeom>
        </p:spPr>
      </p:pic>
      <p:sp>
        <p:nvSpPr>
          <p:cNvPr id="10" name="Text 4"/>
          <p:cNvSpPr/>
          <p:nvPr/>
        </p:nvSpPr>
        <p:spPr>
          <a:xfrm>
            <a:off x="1728073" y="3995261"/>
            <a:ext cx="3437811"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Gerenciamento de Riscos</a:t>
            </a:r>
            <a:endParaRPr lang="en-US" sz="1791" dirty="0"/>
          </a:p>
        </p:txBody>
      </p:sp>
      <p:sp>
        <p:nvSpPr>
          <p:cNvPr id="11" name="Text 5"/>
          <p:cNvSpPr/>
          <p:nvPr/>
        </p:nvSpPr>
        <p:spPr>
          <a:xfrm>
            <a:off x="1728073" y="4383048"/>
            <a:ext cx="6811089"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Identificar, analisar e mitigar os riscos que podem afetar o projeto. Monitorar os riscos e implementar medidas corretivas para minimizar os impactos negativos.</a:t>
            </a:r>
            <a:endParaRPr lang="en-US" sz="1361" dirty="0"/>
          </a:p>
        </p:txBody>
      </p:sp>
      <p:pic>
        <p:nvPicPr>
          <p:cNvPr id="12" name="Image 4" descr="preencoded.png"/>
          <p:cNvPicPr>
            <a:picLocks noChangeAspect="1"/>
          </p:cNvPicPr>
          <p:nvPr/>
        </p:nvPicPr>
        <p:blipFill>
          <a:blip r:embed="rId7"/>
          <a:stretch>
            <a:fillRect/>
          </a:stretch>
        </p:blipFill>
        <p:spPr>
          <a:xfrm>
            <a:off x="604837" y="5205055"/>
            <a:ext cx="864037" cy="1563053"/>
          </a:xfrm>
          <a:prstGeom prst="rect">
            <a:avLst/>
          </a:prstGeom>
        </p:spPr>
      </p:pic>
      <p:sp>
        <p:nvSpPr>
          <p:cNvPr id="13" name="Text 6"/>
          <p:cNvSpPr/>
          <p:nvPr/>
        </p:nvSpPr>
        <p:spPr>
          <a:xfrm>
            <a:off x="1728073" y="5377815"/>
            <a:ext cx="2996922"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Controle de Mudanças</a:t>
            </a:r>
            <a:endParaRPr lang="en-US" sz="1791" dirty="0"/>
          </a:p>
        </p:txBody>
      </p:sp>
      <p:sp>
        <p:nvSpPr>
          <p:cNvPr id="14" name="Text 7"/>
          <p:cNvSpPr/>
          <p:nvPr/>
        </p:nvSpPr>
        <p:spPr>
          <a:xfrm>
            <a:off x="1728073" y="5765602"/>
            <a:ext cx="6811089"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Gerenciar as mudanças nos requisitos e no escopo do projeto. Avaliar o impacto das mudanças e implementar medidas para garantir que o projeto permaneça dentro do escopo definido.</a:t>
            </a:r>
            <a:endParaRPr lang="en-US" sz="1361" dirty="0"/>
          </a:p>
        </p:txBody>
      </p:sp>
      <p:pic>
        <p:nvPicPr>
          <p:cNvPr id="15" name="Image 5" descr="preencoded.png"/>
          <p:cNvPicPr>
            <a:picLocks noChangeAspect="1"/>
          </p:cNvPicPr>
          <p:nvPr/>
        </p:nvPicPr>
        <p:blipFill>
          <a:blip r:embed="rId8"/>
          <a:stretch>
            <a:fillRect/>
          </a:stretch>
        </p:blipFill>
        <p:spPr>
          <a:xfrm>
            <a:off x="604837" y="6768108"/>
            <a:ext cx="864037" cy="1563053"/>
          </a:xfrm>
          <a:prstGeom prst="rect">
            <a:avLst/>
          </a:prstGeom>
        </p:spPr>
      </p:pic>
      <p:sp>
        <p:nvSpPr>
          <p:cNvPr id="16" name="Text 8"/>
          <p:cNvSpPr/>
          <p:nvPr/>
        </p:nvSpPr>
        <p:spPr>
          <a:xfrm>
            <a:off x="1728073" y="6940868"/>
            <a:ext cx="3785354"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Gerenciamento de Recursos</a:t>
            </a:r>
            <a:endParaRPr lang="en-US" sz="1791" dirty="0"/>
          </a:p>
        </p:txBody>
      </p:sp>
      <p:sp>
        <p:nvSpPr>
          <p:cNvPr id="17" name="Text 9"/>
          <p:cNvSpPr/>
          <p:nvPr/>
        </p:nvSpPr>
        <p:spPr>
          <a:xfrm>
            <a:off x="1728073" y="7328654"/>
            <a:ext cx="6811089"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Gerenciar os recursos humanos, materiais e financeiros do projeto. Alocar recursos de forma eficiente e garantir que os recursos estejam disponíveis para o desenvolvimento e implementação do sistema.</a:t>
            </a:r>
            <a:endParaRPr lang="en-US" sz="1361" dirty="0"/>
          </a:p>
        </p:txBody>
      </p:sp>
      <p:sp>
        <p:nvSpPr>
          <p:cNvPr id="19" name="Text 1">
            <a:extLst>
              <a:ext uri="{FF2B5EF4-FFF2-40B4-BE49-F238E27FC236}">
                <a16:creationId xmlns:a16="http://schemas.microsoft.com/office/drawing/2014/main" id="{F7A0732C-18C4-45D8-BE23-B6B8BD86A75E}"/>
              </a:ext>
            </a:extLst>
          </p:cNvPr>
          <p:cNvSpPr/>
          <p:nvPr/>
        </p:nvSpPr>
        <p:spPr>
          <a:xfrm>
            <a:off x="604837" y="475178"/>
            <a:ext cx="7934325" cy="676038"/>
          </a:xfrm>
          <a:prstGeom prst="rect">
            <a:avLst/>
          </a:prstGeom>
          <a:solidFill>
            <a:srgbClr val="800000"/>
          </a:solidFill>
          <a:ln w="38100" cap="rnd">
            <a:solidFill>
              <a:srgbClr val="C00000">
                <a:alpha val="75000"/>
              </a:srgbClr>
            </a:solidFill>
            <a:prstDash val="sysDot"/>
          </a:ln>
        </p:spPr>
        <p:txBody>
          <a:bodyPr wrap="square" rtlCol="0" anchor="t"/>
          <a:lstStyle/>
          <a:p>
            <a:pPr marL="144000" indent="0" algn="ctr">
              <a:lnSpc>
                <a:spcPts val="4476"/>
              </a:lnSpc>
              <a:buNone/>
            </a:pPr>
            <a:r>
              <a:rPr lang="en-US" sz="4400" dirty="0">
                <a:solidFill>
                  <a:schemeClr val="bg1">
                    <a:lumMod val="75000"/>
                  </a:schemeClr>
                </a:solidFill>
                <a:latin typeface="Cascadia Mono SemiLight" panose="020B0609020000020004" pitchFamily="49" charset="0"/>
                <a:ea typeface="Dela Gothic One" pitchFamily="34" charset="-122"/>
                <a:cs typeface="Cascadia Mono SemiLight" panose="020B0609020000020004" pitchFamily="49" charset="0"/>
              </a:rPr>
              <a:t>APLICATIVO DESKTOP</a:t>
            </a:r>
            <a:endParaRPr lang="en-US" sz="4400" dirty="0">
              <a:solidFill>
                <a:schemeClr val="bg1">
                  <a:lumMod val="75000"/>
                </a:schemeClr>
              </a:solidFill>
              <a:latin typeface="Cascadia Mono SemiLight" panose="020B0609020000020004" pitchFamily="49" charset="0"/>
              <a:cs typeface="Cascadia Mono SemiLight" panose="020B0609020000020004" pitchFamily="49" charset="0"/>
            </a:endParaRPr>
          </a:p>
        </p:txBody>
      </p:sp>
      <p:sp>
        <p:nvSpPr>
          <p:cNvPr id="20" name="CaixaDeTexto 19">
            <a:extLst>
              <a:ext uri="{FF2B5EF4-FFF2-40B4-BE49-F238E27FC236}">
                <a16:creationId xmlns:a16="http://schemas.microsoft.com/office/drawing/2014/main" id="{D83E7136-F23D-4E0D-ABF9-72EF09F9F802}"/>
              </a:ext>
            </a:extLst>
          </p:cNvPr>
          <p:cNvSpPr txBox="1"/>
          <p:nvPr/>
        </p:nvSpPr>
        <p:spPr>
          <a:xfrm>
            <a:off x="604837" y="1331843"/>
            <a:ext cx="7934325" cy="646331"/>
          </a:xfrm>
          <a:prstGeom prst="rect">
            <a:avLst/>
          </a:prstGeom>
          <a:solidFill>
            <a:srgbClr val="C00000"/>
          </a:solidFill>
        </p:spPr>
        <p:txBody>
          <a:bodyPr wrap="square" rtlCol="0">
            <a:spAutoFit/>
          </a:bodyPr>
          <a:lstStyle/>
          <a:p>
            <a:pPr algn="ctr"/>
            <a:r>
              <a:rPr lang="pt-BR" sz="3600" dirty="0">
                <a:solidFill>
                  <a:schemeClr val="tx1">
                    <a:lumMod val="95000"/>
                    <a:lumOff val="5000"/>
                  </a:schemeClr>
                </a:solidFill>
              </a:rPr>
              <a:t>LIMITES</a:t>
            </a:r>
            <a:endParaRPr lang="pt-BR" dirty="0">
              <a:solidFill>
                <a:schemeClr val="tx1">
                  <a:lumMod val="95000"/>
                  <a:lumOff val="5000"/>
                </a:schemeClr>
              </a:solidFill>
            </a:endParaRPr>
          </a:p>
        </p:txBody>
      </p:sp>
    </p:spTree>
    <p:extLst>
      <p:ext uri="{BB962C8B-B14F-4D97-AF65-F5344CB8AC3E}">
        <p14:creationId xmlns:p14="http://schemas.microsoft.com/office/powerpoint/2010/main" val="554305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06339"/>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806339"/>
          </a:xfrm>
          <a:prstGeom prst="rect">
            <a:avLst/>
          </a:prstGeom>
        </p:spPr>
      </p:pic>
      <p:pic>
        <p:nvPicPr>
          <p:cNvPr id="6" name="Image 2" descr="preencoded.png"/>
          <p:cNvPicPr>
            <a:picLocks noChangeAspect="1"/>
          </p:cNvPicPr>
          <p:nvPr/>
        </p:nvPicPr>
        <p:blipFill>
          <a:blip r:embed="rId5"/>
          <a:stretch>
            <a:fillRect/>
          </a:stretch>
        </p:blipFill>
        <p:spPr>
          <a:xfrm>
            <a:off x="604837" y="2439948"/>
            <a:ext cx="864037" cy="1382554"/>
          </a:xfrm>
          <a:prstGeom prst="rect">
            <a:avLst/>
          </a:prstGeom>
        </p:spPr>
      </p:pic>
      <p:sp>
        <p:nvSpPr>
          <p:cNvPr id="7" name="Text 2"/>
          <p:cNvSpPr/>
          <p:nvPr/>
        </p:nvSpPr>
        <p:spPr>
          <a:xfrm>
            <a:off x="1728073" y="2612708"/>
            <a:ext cx="4203978"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Planejamento e Gerenciamento</a:t>
            </a:r>
            <a:endParaRPr lang="en-US" sz="1791" dirty="0"/>
          </a:p>
        </p:txBody>
      </p:sp>
      <p:sp>
        <p:nvSpPr>
          <p:cNvPr id="8" name="Text 3"/>
          <p:cNvSpPr/>
          <p:nvPr/>
        </p:nvSpPr>
        <p:spPr>
          <a:xfrm>
            <a:off x="1728073" y="3000494"/>
            <a:ext cx="6811089"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Definir os objetivos, escopo, cronograma e orçamento do projeto. Gerenciar as equipes de desenvolvimento e garantir a comunicação eficaz entre os stakeholders.</a:t>
            </a:r>
            <a:endParaRPr lang="en-US" sz="1361" dirty="0"/>
          </a:p>
        </p:txBody>
      </p:sp>
      <p:pic>
        <p:nvPicPr>
          <p:cNvPr id="9" name="Image 3" descr="preencoded.png"/>
          <p:cNvPicPr>
            <a:picLocks noChangeAspect="1"/>
          </p:cNvPicPr>
          <p:nvPr/>
        </p:nvPicPr>
        <p:blipFill>
          <a:blip r:embed="rId6"/>
          <a:stretch>
            <a:fillRect/>
          </a:stretch>
        </p:blipFill>
        <p:spPr>
          <a:xfrm>
            <a:off x="604837" y="3822502"/>
            <a:ext cx="864037" cy="1382554"/>
          </a:xfrm>
          <a:prstGeom prst="rect">
            <a:avLst/>
          </a:prstGeom>
        </p:spPr>
      </p:pic>
      <p:sp>
        <p:nvSpPr>
          <p:cNvPr id="10" name="Text 4"/>
          <p:cNvSpPr/>
          <p:nvPr/>
        </p:nvSpPr>
        <p:spPr>
          <a:xfrm>
            <a:off x="1728073" y="3995261"/>
            <a:ext cx="3437811"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Gerenciamento de Riscos</a:t>
            </a:r>
            <a:endParaRPr lang="en-US" sz="1791" dirty="0"/>
          </a:p>
        </p:txBody>
      </p:sp>
      <p:sp>
        <p:nvSpPr>
          <p:cNvPr id="11" name="Text 5"/>
          <p:cNvSpPr/>
          <p:nvPr/>
        </p:nvSpPr>
        <p:spPr>
          <a:xfrm>
            <a:off x="1728073" y="4383048"/>
            <a:ext cx="6811089"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Identificar, analisar e mitigar os riscos que podem afetar o projeto. Monitorar os riscos e implementar medidas corretivas para minimizar os impactos negativos.</a:t>
            </a:r>
            <a:endParaRPr lang="en-US" sz="1361" dirty="0"/>
          </a:p>
        </p:txBody>
      </p:sp>
      <p:pic>
        <p:nvPicPr>
          <p:cNvPr id="12" name="Image 4" descr="preencoded.png"/>
          <p:cNvPicPr>
            <a:picLocks noChangeAspect="1"/>
          </p:cNvPicPr>
          <p:nvPr/>
        </p:nvPicPr>
        <p:blipFill>
          <a:blip r:embed="rId7"/>
          <a:stretch>
            <a:fillRect/>
          </a:stretch>
        </p:blipFill>
        <p:spPr>
          <a:xfrm>
            <a:off x="604837" y="5205055"/>
            <a:ext cx="864037" cy="1563053"/>
          </a:xfrm>
          <a:prstGeom prst="rect">
            <a:avLst/>
          </a:prstGeom>
        </p:spPr>
      </p:pic>
      <p:sp>
        <p:nvSpPr>
          <p:cNvPr id="13" name="Text 6"/>
          <p:cNvSpPr/>
          <p:nvPr/>
        </p:nvSpPr>
        <p:spPr>
          <a:xfrm>
            <a:off x="1728073" y="5377815"/>
            <a:ext cx="2996922"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Controle de Mudanças</a:t>
            </a:r>
            <a:endParaRPr lang="en-US" sz="1791" dirty="0"/>
          </a:p>
        </p:txBody>
      </p:sp>
      <p:sp>
        <p:nvSpPr>
          <p:cNvPr id="14" name="Text 7"/>
          <p:cNvSpPr/>
          <p:nvPr/>
        </p:nvSpPr>
        <p:spPr>
          <a:xfrm>
            <a:off x="1728073" y="5765602"/>
            <a:ext cx="6811089"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Gerenciar as mudanças nos requisitos e no escopo do projeto. Avaliar o impacto das mudanças e implementar medidas para garantir que o projeto permaneça dentro do escopo definido.</a:t>
            </a:r>
            <a:endParaRPr lang="en-US" sz="1361" dirty="0"/>
          </a:p>
        </p:txBody>
      </p:sp>
      <p:pic>
        <p:nvPicPr>
          <p:cNvPr id="15" name="Image 5" descr="preencoded.png"/>
          <p:cNvPicPr>
            <a:picLocks noChangeAspect="1"/>
          </p:cNvPicPr>
          <p:nvPr/>
        </p:nvPicPr>
        <p:blipFill>
          <a:blip r:embed="rId8"/>
          <a:stretch>
            <a:fillRect/>
          </a:stretch>
        </p:blipFill>
        <p:spPr>
          <a:xfrm>
            <a:off x="604837" y="6768108"/>
            <a:ext cx="864037" cy="1563053"/>
          </a:xfrm>
          <a:prstGeom prst="rect">
            <a:avLst/>
          </a:prstGeom>
        </p:spPr>
      </p:pic>
      <p:sp>
        <p:nvSpPr>
          <p:cNvPr id="16" name="Text 8"/>
          <p:cNvSpPr/>
          <p:nvPr/>
        </p:nvSpPr>
        <p:spPr>
          <a:xfrm>
            <a:off x="1728073" y="6940868"/>
            <a:ext cx="3785354"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Gerenciamento de Recursos</a:t>
            </a:r>
            <a:endParaRPr lang="en-US" sz="1791" dirty="0"/>
          </a:p>
        </p:txBody>
      </p:sp>
      <p:sp>
        <p:nvSpPr>
          <p:cNvPr id="17" name="Text 9"/>
          <p:cNvSpPr/>
          <p:nvPr/>
        </p:nvSpPr>
        <p:spPr>
          <a:xfrm>
            <a:off x="1728073" y="7328654"/>
            <a:ext cx="6811089"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Gerenciar os recursos humanos, materiais e financeiros do projeto. Alocar recursos de forma eficiente e garantir que os recursos estejam disponíveis para o desenvolvimento e implementação do sistema.</a:t>
            </a:r>
            <a:endParaRPr lang="en-US" sz="1361" dirty="0"/>
          </a:p>
        </p:txBody>
      </p:sp>
      <p:sp>
        <p:nvSpPr>
          <p:cNvPr id="19" name="Text 1">
            <a:extLst>
              <a:ext uri="{FF2B5EF4-FFF2-40B4-BE49-F238E27FC236}">
                <a16:creationId xmlns:a16="http://schemas.microsoft.com/office/drawing/2014/main" id="{C0BF79AA-5846-48B5-9A82-C7C414E44B9A}"/>
              </a:ext>
            </a:extLst>
          </p:cNvPr>
          <p:cNvSpPr/>
          <p:nvPr/>
        </p:nvSpPr>
        <p:spPr>
          <a:xfrm>
            <a:off x="604837" y="475178"/>
            <a:ext cx="7934325" cy="676038"/>
          </a:xfrm>
          <a:prstGeom prst="rect">
            <a:avLst/>
          </a:prstGeom>
          <a:solidFill>
            <a:srgbClr val="800000"/>
          </a:solidFill>
          <a:ln w="38100" cap="rnd">
            <a:solidFill>
              <a:srgbClr val="C00000">
                <a:alpha val="75000"/>
              </a:srgbClr>
            </a:solidFill>
            <a:prstDash val="sysDot"/>
          </a:ln>
        </p:spPr>
        <p:txBody>
          <a:bodyPr wrap="square" rtlCol="0" anchor="t"/>
          <a:lstStyle/>
          <a:p>
            <a:pPr marL="144000" indent="0" algn="ctr">
              <a:lnSpc>
                <a:spcPts val="4476"/>
              </a:lnSpc>
              <a:buNone/>
            </a:pPr>
            <a:r>
              <a:rPr lang="en-US" sz="4400" dirty="0">
                <a:solidFill>
                  <a:schemeClr val="bg1">
                    <a:lumMod val="75000"/>
                  </a:schemeClr>
                </a:solidFill>
                <a:latin typeface="Cascadia Mono SemiLight" panose="020B0609020000020004" pitchFamily="49" charset="0"/>
                <a:ea typeface="Dela Gothic One" pitchFamily="34" charset="-122"/>
                <a:cs typeface="Cascadia Mono SemiLight" panose="020B0609020000020004" pitchFamily="49" charset="0"/>
              </a:rPr>
              <a:t>APLICATIVO DESKTOP</a:t>
            </a:r>
            <a:endParaRPr lang="en-US" sz="4400" dirty="0">
              <a:solidFill>
                <a:schemeClr val="bg1">
                  <a:lumMod val="75000"/>
                </a:schemeClr>
              </a:solidFill>
              <a:latin typeface="Cascadia Mono SemiLight" panose="020B0609020000020004" pitchFamily="49" charset="0"/>
              <a:cs typeface="Cascadia Mono SemiLight" panose="020B0609020000020004" pitchFamily="49" charset="0"/>
            </a:endParaRPr>
          </a:p>
        </p:txBody>
      </p:sp>
      <p:sp>
        <p:nvSpPr>
          <p:cNvPr id="20" name="CaixaDeTexto 19">
            <a:extLst>
              <a:ext uri="{FF2B5EF4-FFF2-40B4-BE49-F238E27FC236}">
                <a16:creationId xmlns:a16="http://schemas.microsoft.com/office/drawing/2014/main" id="{9BB573DF-295E-4FE2-95D6-5D8018F1A442}"/>
              </a:ext>
            </a:extLst>
          </p:cNvPr>
          <p:cNvSpPr txBox="1"/>
          <p:nvPr/>
        </p:nvSpPr>
        <p:spPr>
          <a:xfrm>
            <a:off x="604837" y="1331843"/>
            <a:ext cx="7934325" cy="646331"/>
          </a:xfrm>
          <a:prstGeom prst="rect">
            <a:avLst/>
          </a:prstGeom>
          <a:solidFill>
            <a:srgbClr val="C00000"/>
          </a:solidFill>
        </p:spPr>
        <p:txBody>
          <a:bodyPr wrap="square" rtlCol="0">
            <a:spAutoFit/>
          </a:bodyPr>
          <a:lstStyle/>
          <a:p>
            <a:pPr algn="ctr"/>
            <a:r>
              <a:rPr lang="pt-BR" sz="3600" dirty="0">
                <a:solidFill>
                  <a:schemeClr val="tx1">
                    <a:lumMod val="95000"/>
                    <a:lumOff val="5000"/>
                  </a:schemeClr>
                </a:solidFill>
              </a:rPr>
              <a:t>IDENTIFICAÇÃO DE RISCOS</a:t>
            </a:r>
            <a:endParaRPr lang="pt-BR" dirty="0">
              <a:solidFill>
                <a:schemeClr val="tx1">
                  <a:lumMod val="95000"/>
                  <a:lumOff val="5000"/>
                </a:schemeClr>
              </a:solidFill>
            </a:endParaRPr>
          </a:p>
        </p:txBody>
      </p:sp>
    </p:spTree>
    <p:extLst>
      <p:ext uri="{BB962C8B-B14F-4D97-AF65-F5344CB8AC3E}">
        <p14:creationId xmlns:p14="http://schemas.microsoft.com/office/powerpoint/2010/main" val="2594365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806339"/>
          </a:xfrm>
          <a:prstGeom prst="rect">
            <a:avLst/>
          </a:prstGeom>
          <a:solidFill>
            <a:srgbClr val="0A0A0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806339"/>
          </a:xfrm>
          <a:prstGeom prst="rect">
            <a:avLst/>
          </a:prstGeom>
        </p:spPr>
      </p:pic>
      <p:pic>
        <p:nvPicPr>
          <p:cNvPr id="6" name="Image 2" descr="preencoded.png"/>
          <p:cNvPicPr>
            <a:picLocks noChangeAspect="1"/>
          </p:cNvPicPr>
          <p:nvPr/>
        </p:nvPicPr>
        <p:blipFill>
          <a:blip r:embed="rId5"/>
          <a:stretch>
            <a:fillRect/>
          </a:stretch>
        </p:blipFill>
        <p:spPr>
          <a:xfrm>
            <a:off x="604837" y="2439948"/>
            <a:ext cx="864037" cy="1382554"/>
          </a:xfrm>
          <a:prstGeom prst="rect">
            <a:avLst/>
          </a:prstGeom>
        </p:spPr>
      </p:pic>
      <p:sp>
        <p:nvSpPr>
          <p:cNvPr id="7" name="Text 2"/>
          <p:cNvSpPr/>
          <p:nvPr/>
        </p:nvSpPr>
        <p:spPr>
          <a:xfrm>
            <a:off x="1728073" y="2612708"/>
            <a:ext cx="4203978"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Planejamento e Gerenciamento</a:t>
            </a:r>
            <a:endParaRPr lang="en-US" sz="1791" dirty="0"/>
          </a:p>
        </p:txBody>
      </p:sp>
      <p:sp>
        <p:nvSpPr>
          <p:cNvPr id="8" name="Text 3"/>
          <p:cNvSpPr/>
          <p:nvPr/>
        </p:nvSpPr>
        <p:spPr>
          <a:xfrm>
            <a:off x="1728073" y="3000494"/>
            <a:ext cx="6811089"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Definir os objetivos, escopo, cronograma e orçamento do projeto. Gerenciar as equipes de desenvolvimento e garantir a comunicação eficaz entre os stakeholders.</a:t>
            </a:r>
            <a:endParaRPr lang="en-US" sz="1361" dirty="0"/>
          </a:p>
        </p:txBody>
      </p:sp>
      <p:pic>
        <p:nvPicPr>
          <p:cNvPr id="9" name="Image 3" descr="preencoded.png"/>
          <p:cNvPicPr>
            <a:picLocks noChangeAspect="1"/>
          </p:cNvPicPr>
          <p:nvPr/>
        </p:nvPicPr>
        <p:blipFill>
          <a:blip r:embed="rId6"/>
          <a:stretch>
            <a:fillRect/>
          </a:stretch>
        </p:blipFill>
        <p:spPr>
          <a:xfrm>
            <a:off x="604837" y="3822502"/>
            <a:ext cx="864037" cy="1382554"/>
          </a:xfrm>
          <a:prstGeom prst="rect">
            <a:avLst/>
          </a:prstGeom>
        </p:spPr>
      </p:pic>
      <p:sp>
        <p:nvSpPr>
          <p:cNvPr id="10" name="Text 4"/>
          <p:cNvSpPr/>
          <p:nvPr/>
        </p:nvSpPr>
        <p:spPr>
          <a:xfrm>
            <a:off x="1728073" y="3995261"/>
            <a:ext cx="3437811"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Gerenciamento de Riscos</a:t>
            </a:r>
            <a:endParaRPr lang="en-US" sz="1791" dirty="0"/>
          </a:p>
        </p:txBody>
      </p:sp>
      <p:sp>
        <p:nvSpPr>
          <p:cNvPr id="11" name="Text 5"/>
          <p:cNvSpPr/>
          <p:nvPr/>
        </p:nvSpPr>
        <p:spPr>
          <a:xfrm>
            <a:off x="1728073" y="4383048"/>
            <a:ext cx="6811089" cy="553164"/>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Identificar, analisar e mitigar os riscos que podem afetar o projeto. Monitorar os riscos e implementar medidas corretivas para minimizar os impactos negativos.</a:t>
            </a:r>
            <a:endParaRPr lang="en-US" sz="1361" dirty="0"/>
          </a:p>
        </p:txBody>
      </p:sp>
      <p:pic>
        <p:nvPicPr>
          <p:cNvPr id="12" name="Image 4" descr="preencoded.png"/>
          <p:cNvPicPr>
            <a:picLocks noChangeAspect="1"/>
          </p:cNvPicPr>
          <p:nvPr/>
        </p:nvPicPr>
        <p:blipFill>
          <a:blip r:embed="rId7"/>
          <a:stretch>
            <a:fillRect/>
          </a:stretch>
        </p:blipFill>
        <p:spPr>
          <a:xfrm>
            <a:off x="604837" y="5205055"/>
            <a:ext cx="864037" cy="1563053"/>
          </a:xfrm>
          <a:prstGeom prst="rect">
            <a:avLst/>
          </a:prstGeom>
        </p:spPr>
      </p:pic>
      <p:sp>
        <p:nvSpPr>
          <p:cNvPr id="13" name="Text 6"/>
          <p:cNvSpPr/>
          <p:nvPr/>
        </p:nvSpPr>
        <p:spPr>
          <a:xfrm>
            <a:off x="1728073" y="5377815"/>
            <a:ext cx="2996922"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Controle de Mudanças</a:t>
            </a:r>
            <a:endParaRPr lang="en-US" sz="1791" dirty="0"/>
          </a:p>
        </p:txBody>
      </p:sp>
      <p:sp>
        <p:nvSpPr>
          <p:cNvPr id="14" name="Text 7"/>
          <p:cNvSpPr/>
          <p:nvPr/>
        </p:nvSpPr>
        <p:spPr>
          <a:xfrm>
            <a:off x="1728073" y="5765602"/>
            <a:ext cx="6811089"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Gerenciar as mudanças nos requisitos e no escopo do projeto. Avaliar o impacto das mudanças e implementar medidas para garantir que o projeto permaneça dentro do escopo definido.</a:t>
            </a:r>
            <a:endParaRPr lang="en-US" sz="1361" dirty="0"/>
          </a:p>
        </p:txBody>
      </p:sp>
      <p:pic>
        <p:nvPicPr>
          <p:cNvPr id="15" name="Image 5" descr="preencoded.png"/>
          <p:cNvPicPr>
            <a:picLocks noChangeAspect="1"/>
          </p:cNvPicPr>
          <p:nvPr/>
        </p:nvPicPr>
        <p:blipFill>
          <a:blip r:embed="rId8"/>
          <a:stretch>
            <a:fillRect/>
          </a:stretch>
        </p:blipFill>
        <p:spPr>
          <a:xfrm>
            <a:off x="604837" y="6768108"/>
            <a:ext cx="864037" cy="1563053"/>
          </a:xfrm>
          <a:prstGeom prst="rect">
            <a:avLst/>
          </a:prstGeom>
        </p:spPr>
      </p:pic>
      <p:sp>
        <p:nvSpPr>
          <p:cNvPr id="16" name="Text 8"/>
          <p:cNvSpPr/>
          <p:nvPr/>
        </p:nvSpPr>
        <p:spPr>
          <a:xfrm>
            <a:off x="1728073" y="6940868"/>
            <a:ext cx="3785354" cy="284202"/>
          </a:xfrm>
          <a:prstGeom prst="rect">
            <a:avLst/>
          </a:prstGeom>
          <a:noFill/>
          <a:ln/>
        </p:spPr>
        <p:txBody>
          <a:bodyPr wrap="none" rtlCol="0" anchor="t"/>
          <a:lstStyle/>
          <a:p>
            <a:pPr marL="0" indent="0" algn="l">
              <a:lnSpc>
                <a:spcPts val="2238"/>
              </a:lnSpc>
              <a:buNone/>
            </a:pPr>
            <a:r>
              <a:rPr lang="en-US" sz="1791" dirty="0">
                <a:solidFill>
                  <a:srgbClr val="FFE5E5"/>
                </a:solidFill>
                <a:latin typeface="Dela Gothic One" pitchFamily="34" charset="0"/>
                <a:ea typeface="Dela Gothic One" pitchFamily="34" charset="-122"/>
                <a:cs typeface="Dela Gothic One" pitchFamily="34" charset="-120"/>
              </a:rPr>
              <a:t>Gerenciamento de Recursos</a:t>
            </a:r>
            <a:endParaRPr lang="en-US" sz="1791" dirty="0"/>
          </a:p>
        </p:txBody>
      </p:sp>
      <p:sp>
        <p:nvSpPr>
          <p:cNvPr id="17" name="Text 9"/>
          <p:cNvSpPr/>
          <p:nvPr/>
        </p:nvSpPr>
        <p:spPr>
          <a:xfrm>
            <a:off x="1728073" y="7328654"/>
            <a:ext cx="6811089" cy="829747"/>
          </a:xfrm>
          <a:prstGeom prst="rect">
            <a:avLst/>
          </a:prstGeom>
          <a:noFill/>
          <a:ln/>
        </p:spPr>
        <p:txBody>
          <a:bodyPr wrap="square" rtlCol="0" anchor="t"/>
          <a:lstStyle/>
          <a:p>
            <a:pPr marL="0" indent="0" algn="l">
              <a:lnSpc>
                <a:spcPts val="2177"/>
              </a:lnSpc>
              <a:buNone/>
            </a:pPr>
            <a:r>
              <a:rPr lang="en-US" sz="1361" dirty="0">
                <a:solidFill>
                  <a:srgbClr val="FFE5E5"/>
                </a:solidFill>
                <a:latin typeface="DM Sans" pitchFamily="34" charset="0"/>
                <a:ea typeface="DM Sans" pitchFamily="34" charset="-122"/>
                <a:cs typeface="DM Sans" pitchFamily="34" charset="-120"/>
              </a:rPr>
              <a:t>Gerenciar os recursos humanos, materiais e financeiros do projeto. Alocar recursos de forma eficiente e garantir que os recursos estejam disponíveis para o desenvolvimento e implementação do sistema.</a:t>
            </a:r>
            <a:endParaRPr lang="en-US" sz="1361" dirty="0"/>
          </a:p>
        </p:txBody>
      </p:sp>
      <p:sp>
        <p:nvSpPr>
          <p:cNvPr id="19" name="Text 1">
            <a:extLst>
              <a:ext uri="{FF2B5EF4-FFF2-40B4-BE49-F238E27FC236}">
                <a16:creationId xmlns:a16="http://schemas.microsoft.com/office/drawing/2014/main" id="{C0BF79AA-5846-48B5-9A82-C7C414E44B9A}"/>
              </a:ext>
            </a:extLst>
          </p:cNvPr>
          <p:cNvSpPr/>
          <p:nvPr/>
        </p:nvSpPr>
        <p:spPr>
          <a:xfrm>
            <a:off x="604837" y="475178"/>
            <a:ext cx="7934325" cy="676038"/>
          </a:xfrm>
          <a:prstGeom prst="rect">
            <a:avLst/>
          </a:prstGeom>
          <a:solidFill>
            <a:srgbClr val="800000"/>
          </a:solidFill>
          <a:ln w="38100" cap="rnd">
            <a:solidFill>
              <a:srgbClr val="C00000">
                <a:alpha val="75000"/>
              </a:srgbClr>
            </a:solidFill>
            <a:prstDash val="sysDot"/>
          </a:ln>
        </p:spPr>
        <p:txBody>
          <a:bodyPr wrap="square" rtlCol="0" anchor="t"/>
          <a:lstStyle/>
          <a:p>
            <a:pPr marL="144000" indent="0" algn="ctr">
              <a:lnSpc>
                <a:spcPts val="4476"/>
              </a:lnSpc>
              <a:buNone/>
            </a:pPr>
            <a:r>
              <a:rPr lang="en-US" sz="4400" dirty="0">
                <a:solidFill>
                  <a:schemeClr val="bg1">
                    <a:lumMod val="75000"/>
                  </a:schemeClr>
                </a:solidFill>
                <a:latin typeface="Cascadia Mono SemiLight" panose="020B0609020000020004" pitchFamily="49" charset="0"/>
                <a:ea typeface="Dela Gothic One" pitchFamily="34" charset="-122"/>
                <a:cs typeface="Cascadia Mono SemiLight" panose="020B0609020000020004" pitchFamily="49" charset="0"/>
              </a:rPr>
              <a:t>APLICATIVO DESKTOP</a:t>
            </a:r>
            <a:endParaRPr lang="en-US" sz="4400" dirty="0">
              <a:solidFill>
                <a:schemeClr val="bg1">
                  <a:lumMod val="75000"/>
                </a:schemeClr>
              </a:solidFill>
              <a:latin typeface="Cascadia Mono SemiLight" panose="020B0609020000020004" pitchFamily="49" charset="0"/>
              <a:cs typeface="Cascadia Mono SemiLight" panose="020B0609020000020004" pitchFamily="49" charset="0"/>
            </a:endParaRPr>
          </a:p>
        </p:txBody>
      </p:sp>
      <p:sp>
        <p:nvSpPr>
          <p:cNvPr id="20" name="CaixaDeTexto 19">
            <a:extLst>
              <a:ext uri="{FF2B5EF4-FFF2-40B4-BE49-F238E27FC236}">
                <a16:creationId xmlns:a16="http://schemas.microsoft.com/office/drawing/2014/main" id="{9BB573DF-295E-4FE2-95D6-5D8018F1A442}"/>
              </a:ext>
            </a:extLst>
          </p:cNvPr>
          <p:cNvSpPr txBox="1"/>
          <p:nvPr/>
        </p:nvSpPr>
        <p:spPr>
          <a:xfrm>
            <a:off x="604837" y="1331843"/>
            <a:ext cx="7934325" cy="646331"/>
          </a:xfrm>
          <a:prstGeom prst="rect">
            <a:avLst/>
          </a:prstGeom>
          <a:solidFill>
            <a:srgbClr val="C00000"/>
          </a:solidFill>
        </p:spPr>
        <p:txBody>
          <a:bodyPr wrap="square" rtlCol="0">
            <a:spAutoFit/>
          </a:bodyPr>
          <a:lstStyle/>
          <a:p>
            <a:pPr algn="ctr"/>
            <a:r>
              <a:rPr lang="pt-BR" sz="3600" dirty="0">
                <a:solidFill>
                  <a:schemeClr val="tx1">
                    <a:lumMod val="95000"/>
                    <a:lumOff val="5000"/>
                  </a:schemeClr>
                </a:solidFill>
              </a:rPr>
              <a:t>PLANO DE CONTINGÊNCIA</a:t>
            </a:r>
            <a:endParaRPr lang="pt-BR" dirty="0">
              <a:solidFill>
                <a:schemeClr val="tx1">
                  <a:lumMod val="95000"/>
                  <a:lumOff val="5000"/>
                </a:schemeClr>
              </a:solidFill>
            </a:endParaRPr>
          </a:p>
        </p:txBody>
      </p:sp>
    </p:spTree>
    <p:extLst>
      <p:ext uri="{BB962C8B-B14F-4D97-AF65-F5344CB8AC3E}">
        <p14:creationId xmlns:p14="http://schemas.microsoft.com/office/powerpoint/2010/main" val="34125725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1548</Words>
  <Application>Microsoft Office PowerPoint</Application>
  <PresentationFormat>Personalizar</PresentationFormat>
  <Paragraphs>173</Paragraphs>
  <Slides>16</Slides>
  <Notes>16</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16</vt:i4>
      </vt:variant>
    </vt:vector>
  </HeadingPairs>
  <TitlesOfParts>
    <vt:vector size="23" baseType="lpstr">
      <vt:lpstr>Arial</vt:lpstr>
      <vt:lpstr>Calibri</vt:lpstr>
      <vt:lpstr>Cascadia Code Light</vt:lpstr>
      <vt:lpstr>Cascadia Mono SemiLight</vt:lpstr>
      <vt:lpstr>Dela Gothic One</vt:lpstr>
      <vt:lpstr>DM Sans</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aluno</cp:lastModifiedBy>
  <cp:revision>16</cp:revision>
  <dcterms:created xsi:type="dcterms:W3CDTF">2024-08-05T22:44:40Z</dcterms:created>
  <dcterms:modified xsi:type="dcterms:W3CDTF">2024-08-09T01:04:00Z</dcterms:modified>
</cp:coreProperties>
</file>